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1"/>
  </p:notesMasterIdLst>
  <p:sldIdLst>
    <p:sldId id="284" r:id="rId5"/>
    <p:sldId id="2145705470" r:id="rId6"/>
    <p:sldId id="2145705336" r:id="rId7"/>
    <p:sldId id="2145705468" r:id="rId8"/>
    <p:sldId id="2145705301" r:id="rId9"/>
    <p:sldId id="2134804294" r:id="rId10"/>
    <p:sldId id="2145705240" r:id="rId11"/>
    <p:sldId id="2145705463" r:id="rId12"/>
    <p:sldId id="2145705312" r:id="rId13"/>
    <p:sldId id="2145705302" r:id="rId14"/>
    <p:sldId id="2145705313" r:id="rId15"/>
    <p:sldId id="2145705314" r:id="rId16"/>
    <p:sldId id="2145705483" r:id="rId17"/>
    <p:sldId id="2145705486" r:id="rId18"/>
    <p:sldId id="2145705464" r:id="rId19"/>
    <p:sldId id="2145705297" r:id="rId20"/>
    <p:sldId id="2145705484" r:id="rId21"/>
    <p:sldId id="2145705485" r:id="rId22"/>
    <p:sldId id="2145705295" r:id="rId23"/>
    <p:sldId id="2145705303" r:id="rId24"/>
    <p:sldId id="2145705305" r:id="rId25"/>
    <p:sldId id="2145705315" r:id="rId26"/>
    <p:sldId id="2145705306" r:id="rId27"/>
    <p:sldId id="2145705307" r:id="rId28"/>
    <p:sldId id="2145705308" r:id="rId29"/>
    <p:sldId id="2145705309" r:id="rId30"/>
    <p:sldId id="2145705316" r:id="rId31"/>
    <p:sldId id="2145705311" r:id="rId32"/>
    <p:sldId id="2145705262" r:id="rId33"/>
    <p:sldId id="2145705276" r:id="rId34"/>
    <p:sldId id="2145705476" r:id="rId35"/>
    <p:sldId id="2145705477" r:id="rId36"/>
    <p:sldId id="2145705474" r:id="rId37"/>
    <p:sldId id="2145705475" r:id="rId38"/>
    <p:sldId id="2145705478" r:id="rId39"/>
    <p:sldId id="2145705465" r:id="rId40"/>
    <p:sldId id="2145705300" r:id="rId41"/>
    <p:sldId id="2145705299" r:id="rId42"/>
    <p:sldId id="2145705444" r:id="rId43"/>
    <p:sldId id="2145705467" r:id="rId44"/>
    <p:sldId id="2145705442" r:id="rId45"/>
    <p:sldId id="2145705479" r:id="rId46"/>
    <p:sldId id="2145705481" r:id="rId47"/>
    <p:sldId id="2145705437" r:id="rId48"/>
    <p:sldId id="2145705466" r:id="rId49"/>
    <p:sldId id="2145705277"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BAB40E-E2DA-7BF3-4181-90005993C06B}" name="Sharon Brooks" initials="SB" userId="S::sharon.brooks@unep-wcmc.org::7032d678-e8f8-469e-ab95-5f7fd16ebea6" providerId="AD"/>
  <p188:author id="{6BE4013A-5EBB-429B-FCC0-1560260FB7DF}" name="sarah.pickering@unep-wcmc.org" initials="sa" userId="S::urn:spo:guest#sarah.pickering@unep-wcmc.org::" providerId="AD"/>
  <p188:author id="{1C918844-CCDE-CC4A-001B-3EBCBDBFBE1C}" name="aisha.niazi@unep-wcmc.org" initials="ai" userId="S::urn:spo:guest#aisha.niazi@unep-wcmc.org::" providerId="AD"/>
  <p188:author id="{63707045-8C4C-53F7-85DA-35C32E977318}" name="heli.sihvonen@unep-wcmc.org" initials="he" userId="S::urn:spo:guest#heli.sihvonen@unep-wcmc.org::" providerId="AD"/>
  <p188:author id="{F9912365-6570-44C8-CEC7-C5E985DD4191}" name="Annelisa Grigg" initials="" userId="S::Annelisa@globalbalance.co.uk::984789a9-a7aa-4f29-b483-4fdfb824e402" providerId="AD"/>
  <p188:author id="{2DB8907B-4B45-BF12-554E-E93C01076EBF}" name="Tom McKenna" initials="TM" userId="S::tom.mckenna@capitalscoalition.org::96bd2566-c2d7-4b44-b4fd-b643af5d67c1" providerId="AD"/>
  <p188:author id="{CB086BA9-5766-6F06-E32C-4403056344FA}" name="balint.ternyik@unep-wcmc.org" initials="ba" userId="S::urn:spo:guest#balint.ternyik@unep-wcmc.org::" providerId="AD"/>
  <p188:author id="{20334DE8-BD81-9C23-0E3E-484C170BF298}" name="Annelisa Grigg" initials="AG" userId="S::annelisa_globalbalance.co.uk#ext#@wcmc-europe.eu::c7ba31b7-1fa0-43e1-9d31-4c872afdd7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19B"/>
    <a:srgbClr val="046776"/>
    <a:srgbClr val="016776"/>
    <a:srgbClr val="0000FF"/>
    <a:srgbClr val="61B87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33BAA5-65A3-47F8-9731-7198626E7AFF}" v="5" dt="2025-06-02T16:00:39.114"/>
    <p1510:client id="{3343F4A5-89AA-0109-756D-C3453CA52763}" v="80" dt="2025-06-02T15:45:54.730"/>
    <p1510:client id="{885515AB-17FD-FB13-7765-DAD033968988}" v="20" dt="2025-06-03T11:40:56.657"/>
    <p1510:client id="{E2F29B50-C717-C421-8CCC-151491D9249F}" v="1" dt="2025-06-04T15:37:21.8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66605" autoAdjust="0"/>
  </p:normalViewPr>
  <p:slideViewPr>
    <p:cSldViewPr snapToGrid="0">
      <p:cViewPr varScale="1">
        <p:scale>
          <a:sx n="42" d="100"/>
          <a:sy n="42" d="100"/>
        </p:scale>
        <p:origin x="1476"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ob Bedford" userId="84e525e2-67f6-469d-8308-fdd58f162e61" providerId="ADAL" clId="{1C33BAA5-65A3-47F8-9731-7198626E7AFF}"/>
    <pc:docChg chg="undo custSel addSld delSld modSld sldOrd">
      <pc:chgData name="Jacob Bedford" userId="84e525e2-67f6-469d-8308-fdd58f162e61" providerId="ADAL" clId="{1C33BAA5-65A3-47F8-9731-7198626E7AFF}" dt="2025-06-02T16:04:40.522" v="3427" actId="20577"/>
      <pc:docMkLst>
        <pc:docMk/>
      </pc:docMkLst>
      <pc:sldChg chg="modNotesTx">
        <pc:chgData name="Jacob Bedford" userId="84e525e2-67f6-469d-8308-fdd58f162e61" providerId="ADAL" clId="{1C33BAA5-65A3-47F8-9731-7198626E7AFF}" dt="2025-05-28T14:36:53.047" v="0" actId="6549"/>
        <pc:sldMkLst>
          <pc:docMk/>
          <pc:sldMk cId="2652872151" sldId="284"/>
        </pc:sldMkLst>
      </pc:sldChg>
      <pc:sldChg chg="modNotesTx">
        <pc:chgData name="Jacob Bedford" userId="84e525e2-67f6-469d-8308-fdd58f162e61" providerId="ADAL" clId="{1C33BAA5-65A3-47F8-9731-7198626E7AFF}" dt="2025-05-28T14:37:49.456" v="2" actId="6549"/>
        <pc:sldMkLst>
          <pc:docMk/>
          <pc:sldMk cId="3621193992" sldId="2134804294"/>
        </pc:sldMkLst>
      </pc:sldChg>
      <pc:sldChg chg="modNotesTx">
        <pc:chgData name="Jacob Bedford" userId="84e525e2-67f6-469d-8308-fdd58f162e61" providerId="ADAL" clId="{1C33BAA5-65A3-47F8-9731-7198626E7AFF}" dt="2025-05-28T14:37:59.372" v="3" actId="6549"/>
        <pc:sldMkLst>
          <pc:docMk/>
          <pc:sldMk cId="413539883" sldId="2145705240"/>
        </pc:sldMkLst>
      </pc:sldChg>
      <pc:sldChg chg="modNotesTx">
        <pc:chgData name="Jacob Bedford" userId="84e525e2-67f6-469d-8308-fdd58f162e61" providerId="ADAL" clId="{1C33BAA5-65A3-47F8-9731-7198626E7AFF}" dt="2025-05-28T14:52:43.405" v="1169" actId="6549"/>
        <pc:sldMkLst>
          <pc:docMk/>
          <pc:sldMk cId="154006445" sldId="2145705262"/>
        </pc:sldMkLst>
      </pc:sldChg>
      <pc:sldChg chg="modNotesTx">
        <pc:chgData name="Jacob Bedford" userId="84e525e2-67f6-469d-8308-fdd58f162e61" providerId="ADAL" clId="{1C33BAA5-65A3-47F8-9731-7198626E7AFF}" dt="2025-05-28T14:51:34.295" v="1164" actId="20577"/>
        <pc:sldMkLst>
          <pc:docMk/>
          <pc:sldMk cId="2564776576" sldId="2145705295"/>
        </pc:sldMkLst>
      </pc:sldChg>
      <pc:sldChg chg="modNotesTx">
        <pc:chgData name="Jacob Bedford" userId="84e525e2-67f6-469d-8308-fdd58f162e61" providerId="ADAL" clId="{1C33BAA5-65A3-47F8-9731-7198626E7AFF}" dt="2025-05-28T14:42:54.836" v="464" actId="20577"/>
        <pc:sldMkLst>
          <pc:docMk/>
          <pc:sldMk cId="3684507162" sldId="2145705297"/>
        </pc:sldMkLst>
      </pc:sldChg>
      <pc:sldChg chg="modNotesTx">
        <pc:chgData name="Jacob Bedford" userId="84e525e2-67f6-469d-8308-fdd58f162e61" providerId="ADAL" clId="{1C33BAA5-65A3-47F8-9731-7198626E7AFF}" dt="2025-05-28T14:51:46.510" v="1166" actId="6549"/>
        <pc:sldMkLst>
          <pc:docMk/>
          <pc:sldMk cId="847851014" sldId="2145705303"/>
        </pc:sldMkLst>
      </pc:sldChg>
      <pc:sldChg chg="modNotesTx">
        <pc:chgData name="Jacob Bedford" userId="84e525e2-67f6-469d-8308-fdd58f162e61" providerId="ADAL" clId="{1C33BAA5-65A3-47F8-9731-7198626E7AFF}" dt="2025-05-28T14:51:59.814" v="1168" actId="6549"/>
        <pc:sldMkLst>
          <pc:docMk/>
          <pc:sldMk cId="1609818051" sldId="2145705305"/>
        </pc:sldMkLst>
      </pc:sldChg>
      <pc:sldChg chg="modNotesTx">
        <pc:chgData name="Jacob Bedford" userId="84e525e2-67f6-469d-8308-fdd58f162e61" providerId="ADAL" clId="{1C33BAA5-65A3-47F8-9731-7198626E7AFF}" dt="2025-06-02T16:04:06.020" v="3417" actId="313"/>
        <pc:sldMkLst>
          <pc:docMk/>
          <pc:sldMk cId="1369861375" sldId="2145705306"/>
        </pc:sldMkLst>
      </pc:sldChg>
      <pc:sldChg chg="modNotesTx">
        <pc:chgData name="Jacob Bedford" userId="84e525e2-67f6-469d-8308-fdd58f162e61" providerId="ADAL" clId="{1C33BAA5-65A3-47F8-9731-7198626E7AFF}" dt="2025-06-02T16:04:40.522" v="3427" actId="20577"/>
        <pc:sldMkLst>
          <pc:docMk/>
          <pc:sldMk cId="943964599" sldId="2145705311"/>
        </pc:sldMkLst>
      </pc:sldChg>
      <pc:sldChg chg="modNotesTx">
        <pc:chgData name="Jacob Bedford" userId="84e525e2-67f6-469d-8308-fdd58f162e61" providerId="ADAL" clId="{1C33BAA5-65A3-47F8-9731-7198626E7AFF}" dt="2025-05-28T14:43:41.558" v="466" actId="6549"/>
        <pc:sldMkLst>
          <pc:docMk/>
          <pc:sldMk cId="179289079" sldId="2145705312"/>
        </pc:sldMkLst>
      </pc:sldChg>
      <pc:sldChg chg="modNotesTx">
        <pc:chgData name="Jacob Bedford" userId="84e525e2-67f6-469d-8308-fdd58f162e61" providerId="ADAL" clId="{1C33BAA5-65A3-47F8-9731-7198626E7AFF}" dt="2025-05-28T14:40:04.957" v="269" actId="20577"/>
        <pc:sldMkLst>
          <pc:docMk/>
          <pc:sldMk cId="3130005222" sldId="2145705313"/>
        </pc:sldMkLst>
      </pc:sldChg>
      <pc:sldChg chg="modNotesTx">
        <pc:chgData name="Jacob Bedford" userId="84e525e2-67f6-469d-8308-fdd58f162e61" providerId="ADAL" clId="{1C33BAA5-65A3-47F8-9731-7198626E7AFF}" dt="2025-05-28T14:41:38.160" v="347" actId="20577"/>
        <pc:sldMkLst>
          <pc:docMk/>
          <pc:sldMk cId="1698221952" sldId="2145705314"/>
        </pc:sldMkLst>
      </pc:sldChg>
      <pc:sldChg chg="addSp delSp modSp mod">
        <pc:chgData name="Jacob Bedford" userId="84e525e2-67f6-469d-8308-fdd58f162e61" providerId="ADAL" clId="{1C33BAA5-65A3-47F8-9731-7198626E7AFF}" dt="2025-06-02T16:02:22.363" v="3394" actId="1076"/>
        <pc:sldMkLst>
          <pc:docMk/>
          <pc:sldMk cId="2233327682" sldId="2145705316"/>
        </pc:sldMkLst>
        <pc:spChg chg="mod">
          <ac:chgData name="Jacob Bedford" userId="84e525e2-67f6-469d-8308-fdd58f162e61" providerId="ADAL" clId="{1C33BAA5-65A3-47F8-9731-7198626E7AFF}" dt="2025-06-02T16:02:00.450" v="3389" actId="20577"/>
          <ac:spMkLst>
            <pc:docMk/>
            <pc:sldMk cId="2233327682" sldId="2145705316"/>
            <ac:spMk id="2" creationId="{D6CEF495-0235-EFF4-48B2-47BAD72814B4}"/>
          </ac:spMkLst>
        </pc:spChg>
        <pc:spChg chg="add del mod">
          <ac:chgData name="Jacob Bedford" userId="84e525e2-67f6-469d-8308-fdd58f162e61" providerId="ADAL" clId="{1C33BAA5-65A3-47F8-9731-7198626E7AFF}" dt="2025-06-02T15:57:33.438" v="2403"/>
          <ac:spMkLst>
            <pc:docMk/>
            <pc:sldMk cId="2233327682" sldId="2145705316"/>
            <ac:spMk id="6" creationId="{769F6E04-DD20-C206-357E-37B4248E2BF2}"/>
          </ac:spMkLst>
        </pc:spChg>
        <pc:spChg chg="add mod">
          <ac:chgData name="Jacob Bedford" userId="84e525e2-67f6-469d-8308-fdd58f162e61" providerId="ADAL" clId="{1C33BAA5-65A3-47F8-9731-7198626E7AFF}" dt="2025-06-02T16:02:07.707" v="3391" actId="207"/>
          <ac:spMkLst>
            <pc:docMk/>
            <pc:sldMk cId="2233327682" sldId="2145705316"/>
            <ac:spMk id="7" creationId="{EFA04B99-539C-7003-0574-44F605E68468}"/>
          </ac:spMkLst>
        </pc:spChg>
        <pc:spChg chg="add mod">
          <ac:chgData name="Jacob Bedford" userId="84e525e2-67f6-469d-8308-fdd58f162e61" providerId="ADAL" clId="{1C33BAA5-65A3-47F8-9731-7198626E7AFF}" dt="2025-06-02T16:02:11.082" v="3392" actId="207"/>
          <ac:spMkLst>
            <pc:docMk/>
            <pc:sldMk cId="2233327682" sldId="2145705316"/>
            <ac:spMk id="8" creationId="{6B874898-5003-11CA-ECC2-D7A7B2241951}"/>
          </ac:spMkLst>
        </pc:spChg>
        <pc:spChg chg="add mod">
          <ac:chgData name="Jacob Bedford" userId="84e525e2-67f6-469d-8308-fdd58f162e61" providerId="ADAL" clId="{1C33BAA5-65A3-47F8-9731-7198626E7AFF}" dt="2025-06-02T16:02:05.625" v="3390" actId="207"/>
          <ac:spMkLst>
            <pc:docMk/>
            <pc:sldMk cId="2233327682" sldId="2145705316"/>
            <ac:spMk id="9" creationId="{A7F03892-0848-7082-30CE-D1C1C31D0E3F}"/>
          </ac:spMkLst>
        </pc:spChg>
        <pc:spChg chg="add mod">
          <ac:chgData name="Jacob Bedford" userId="84e525e2-67f6-469d-8308-fdd58f162e61" providerId="ADAL" clId="{1C33BAA5-65A3-47F8-9731-7198626E7AFF}" dt="2025-06-02T16:02:22.363" v="3394" actId="1076"/>
          <ac:spMkLst>
            <pc:docMk/>
            <pc:sldMk cId="2233327682" sldId="2145705316"/>
            <ac:spMk id="10" creationId="{DD9429B4-D5AA-0530-962D-B96A9E4C677D}"/>
          </ac:spMkLst>
        </pc:spChg>
        <pc:picChg chg="del mod">
          <ac:chgData name="Jacob Bedford" userId="84e525e2-67f6-469d-8308-fdd58f162e61" providerId="ADAL" clId="{1C33BAA5-65A3-47F8-9731-7198626E7AFF}" dt="2025-06-02T16:01:27.587" v="3344" actId="478"/>
          <ac:picMkLst>
            <pc:docMk/>
            <pc:sldMk cId="2233327682" sldId="2145705316"/>
            <ac:picMk id="5" creationId="{7CF5D62D-E6B6-989B-192D-C2686E893599}"/>
          </ac:picMkLst>
        </pc:picChg>
        <pc:picChg chg="del mod ord">
          <ac:chgData name="Jacob Bedford" userId="84e525e2-67f6-469d-8308-fdd58f162e61" providerId="ADAL" clId="{1C33BAA5-65A3-47F8-9731-7198626E7AFF}" dt="2025-06-02T15:59:37.017" v="2838" actId="478"/>
          <ac:picMkLst>
            <pc:docMk/>
            <pc:sldMk cId="2233327682" sldId="2145705316"/>
            <ac:picMk id="19" creationId="{EC0B5447-D3B4-3B23-36CD-68C14E0D6548}"/>
          </ac:picMkLst>
        </pc:picChg>
      </pc:sldChg>
      <pc:sldChg chg="modNotesTx">
        <pc:chgData name="Jacob Bedford" userId="84e525e2-67f6-469d-8308-fdd58f162e61" providerId="ADAL" clId="{1C33BAA5-65A3-47F8-9731-7198626E7AFF}" dt="2025-05-28T14:37:14.060" v="1" actId="6549"/>
        <pc:sldMkLst>
          <pc:docMk/>
          <pc:sldMk cId="87823532" sldId="2145705336"/>
        </pc:sldMkLst>
      </pc:sldChg>
      <pc:sldChg chg="modNotesTx">
        <pc:chgData name="Jacob Bedford" userId="84e525e2-67f6-469d-8308-fdd58f162e61" providerId="ADAL" clId="{1C33BAA5-65A3-47F8-9731-7198626E7AFF}" dt="2025-05-28T15:10:09.401" v="2050" actId="6549"/>
        <pc:sldMkLst>
          <pc:docMk/>
          <pc:sldMk cId="3098528128" sldId="2145705437"/>
        </pc:sldMkLst>
      </pc:sldChg>
      <pc:sldChg chg="modSp del mod ord">
        <pc:chgData name="Jacob Bedford" userId="84e525e2-67f6-469d-8308-fdd58f162e61" providerId="ADAL" clId="{1C33BAA5-65A3-47F8-9731-7198626E7AFF}" dt="2025-05-28T15:06:26.155" v="1338" actId="47"/>
        <pc:sldMkLst>
          <pc:docMk/>
          <pc:sldMk cId="1132364692" sldId="2145705439"/>
        </pc:sldMkLst>
      </pc:sldChg>
      <pc:sldChg chg="del ord">
        <pc:chgData name="Jacob Bedford" userId="84e525e2-67f6-469d-8308-fdd58f162e61" providerId="ADAL" clId="{1C33BAA5-65A3-47F8-9731-7198626E7AFF}" dt="2025-05-28T15:06:27.364" v="1339" actId="47"/>
        <pc:sldMkLst>
          <pc:docMk/>
          <pc:sldMk cId="2123794056" sldId="2145705441"/>
        </pc:sldMkLst>
      </pc:sldChg>
      <pc:sldChg chg="modSp add mod">
        <pc:chgData name="Jacob Bedford" userId="84e525e2-67f6-469d-8308-fdd58f162e61" providerId="ADAL" clId="{1C33BAA5-65A3-47F8-9731-7198626E7AFF}" dt="2025-05-28T15:09:54.066" v="2049" actId="20577"/>
        <pc:sldMkLst>
          <pc:docMk/>
          <pc:sldMk cId="2802049841" sldId="2145705444"/>
        </pc:sldMkLst>
        <pc:spChg chg="mod">
          <ac:chgData name="Jacob Bedford" userId="84e525e2-67f6-469d-8308-fdd58f162e61" providerId="ADAL" clId="{1C33BAA5-65A3-47F8-9731-7198626E7AFF}" dt="2025-05-28T15:09:54.066" v="2049" actId="20577"/>
          <ac:spMkLst>
            <pc:docMk/>
            <pc:sldMk cId="2802049841" sldId="2145705444"/>
            <ac:spMk id="4" creationId="{CA091C89-5151-FC30-2486-A1AF5A8602E2}"/>
          </ac:spMkLst>
        </pc:spChg>
      </pc:sldChg>
      <pc:sldChg chg="modNotesTx">
        <pc:chgData name="Jacob Bedford" userId="84e525e2-67f6-469d-8308-fdd58f162e61" providerId="ADAL" clId="{1C33BAA5-65A3-47F8-9731-7198626E7AFF}" dt="2025-05-28T14:38:49.662" v="205" actId="20577"/>
        <pc:sldMkLst>
          <pc:docMk/>
          <pc:sldMk cId="2939425061" sldId="2145705463"/>
        </pc:sldMkLst>
      </pc:sldChg>
      <pc:sldChg chg="modNotesTx">
        <pc:chgData name="Jacob Bedford" userId="84e525e2-67f6-469d-8308-fdd58f162e61" providerId="ADAL" clId="{1C33BAA5-65A3-47F8-9731-7198626E7AFF}" dt="2025-05-28T14:42:14.898" v="446" actId="20577"/>
        <pc:sldMkLst>
          <pc:docMk/>
          <pc:sldMk cId="3381845644" sldId="2145705464"/>
        </pc:sldMkLst>
      </pc:sldChg>
      <pc:sldChg chg="modSp mod">
        <pc:chgData name="Jacob Bedford" userId="84e525e2-67f6-469d-8308-fdd58f162e61" providerId="ADAL" clId="{1C33BAA5-65A3-47F8-9731-7198626E7AFF}" dt="2025-06-02T15:51:47.531" v="2317" actId="1076"/>
        <pc:sldMkLst>
          <pc:docMk/>
          <pc:sldMk cId="505006849" sldId="2145705474"/>
        </pc:sldMkLst>
        <pc:spChg chg="mod">
          <ac:chgData name="Jacob Bedford" userId="84e525e2-67f6-469d-8308-fdd58f162e61" providerId="ADAL" clId="{1C33BAA5-65A3-47F8-9731-7198626E7AFF}" dt="2025-06-02T15:48:56.502" v="2293" actId="1076"/>
          <ac:spMkLst>
            <pc:docMk/>
            <pc:sldMk cId="505006849" sldId="2145705474"/>
            <ac:spMk id="2" creationId="{573EF052-6FFA-C007-5657-385F81752996}"/>
          </ac:spMkLst>
        </pc:spChg>
        <pc:spChg chg="mod">
          <ac:chgData name="Jacob Bedford" userId="84e525e2-67f6-469d-8308-fdd58f162e61" providerId="ADAL" clId="{1C33BAA5-65A3-47F8-9731-7198626E7AFF}" dt="2025-06-02T15:48:59.972" v="2294" actId="1076"/>
          <ac:spMkLst>
            <pc:docMk/>
            <pc:sldMk cId="505006849" sldId="2145705474"/>
            <ac:spMk id="3" creationId="{F26213D9-3AE0-81BA-FAC9-69DF2FE77CE5}"/>
          </ac:spMkLst>
        </pc:spChg>
        <pc:spChg chg="mod">
          <ac:chgData name="Jacob Bedford" userId="84e525e2-67f6-469d-8308-fdd58f162e61" providerId="ADAL" clId="{1C33BAA5-65A3-47F8-9731-7198626E7AFF}" dt="2025-06-02T15:49:01.788" v="2295" actId="1076"/>
          <ac:spMkLst>
            <pc:docMk/>
            <pc:sldMk cId="505006849" sldId="2145705474"/>
            <ac:spMk id="4" creationId="{A7429B1E-3F93-C503-1351-82E2225818E3}"/>
          </ac:spMkLst>
        </pc:spChg>
        <pc:spChg chg="mod">
          <ac:chgData name="Jacob Bedford" userId="84e525e2-67f6-469d-8308-fdd58f162e61" providerId="ADAL" clId="{1C33BAA5-65A3-47F8-9731-7198626E7AFF}" dt="2025-06-02T15:49:05.031" v="2296" actId="1076"/>
          <ac:spMkLst>
            <pc:docMk/>
            <pc:sldMk cId="505006849" sldId="2145705474"/>
            <ac:spMk id="5" creationId="{79E2BE78-DF7A-4033-0F5C-49F31D0690C8}"/>
          </ac:spMkLst>
        </pc:spChg>
        <pc:spChg chg="mod">
          <ac:chgData name="Jacob Bedford" userId="84e525e2-67f6-469d-8308-fdd58f162e61" providerId="ADAL" clId="{1C33BAA5-65A3-47F8-9731-7198626E7AFF}" dt="2025-06-02T15:49:07.241" v="2297" actId="1076"/>
          <ac:spMkLst>
            <pc:docMk/>
            <pc:sldMk cId="505006849" sldId="2145705474"/>
            <ac:spMk id="6" creationId="{793813CF-CC4A-ACB3-FCA0-786A4D2E7F96}"/>
          </ac:spMkLst>
        </pc:spChg>
        <pc:spChg chg="mod">
          <ac:chgData name="Jacob Bedford" userId="84e525e2-67f6-469d-8308-fdd58f162e61" providerId="ADAL" clId="{1C33BAA5-65A3-47F8-9731-7198626E7AFF}" dt="2025-06-02T15:49:10.801" v="2298" actId="1076"/>
          <ac:spMkLst>
            <pc:docMk/>
            <pc:sldMk cId="505006849" sldId="2145705474"/>
            <ac:spMk id="7" creationId="{FE894CE4-B723-8EFC-63CC-00277297460D}"/>
          </ac:spMkLst>
        </pc:spChg>
        <pc:spChg chg="mod">
          <ac:chgData name="Jacob Bedford" userId="84e525e2-67f6-469d-8308-fdd58f162e61" providerId="ADAL" clId="{1C33BAA5-65A3-47F8-9731-7198626E7AFF}" dt="2025-06-02T15:49:13.753" v="2299" actId="1076"/>
          <ac:spMkLst>
            <pc:docMk/>
            <pc:sldMk cId="505006849" sldId="2145705474"/>
            <ac:spMk id="8" creationId="{4C3E38B9-08FF-C116-E45A-0C16ED198864}"/>
          </ac:spMkLst>
        </pc:spChg>
        <pc:spChg chg="mod">
          <ac:chgData name="Jacob Bedford" userId="84e525e2-67f6-469d-8308-fdd58f162e61" providerId="ADAL" clId="{1C33BAA5-65A3-47F8-9731-7198626E7AFF}" dt="2025-06-02T15:49:16.353" v="2300" actId="1076"/>
          <ac:spMkLst>
            <pc:docMk/>
            <pc:sldMk cId="505006849" sldId="2145705474"/>
            <ac:spMk id="9" creationId="{C990701D-6566-757A-F0A9-7C16D7FAFC34}"/>
          </ac:spMkLst>
        </pc:spChg>
        <pc:spChg chg="mod">
          <ac:chgData name="Jacob Bedford" userId="84e525e2-67f6-469d-8308-fdd58f162e61" providerId="ADAL" clId="{1C33BAA5-65A3-47F8-9731-7198626E7AFF}" dt="2025-06-02T15:51:32.964" v="2312" actId="1076"/>
          <ac:spMkLst>
            <pc:docMk/>
            <pc:sldMk cId="505006849" sldId="2145705474"/>
            <ac:spMk id="10" creationId="{A6A608BA-1F07-C6B5-BA47-D01DB9450347}"/>
          </ac:spMkLst>
        </pc:spChg>
        <pc:spChg chg="mod">
          <ac:chgData name="Jacob Bedford" userId="84e525e2-67f6-469d-8308-fdd58f162e61" providerId="ADAL" clId="{1C33BAA5-65A3-47F8-9731-7198626E7AFF}" dt="2025-06-02T15:51:35.584" v="2313" actId="1076"/>
          <ac:spMkLst>
            <pc:docMk/>
            <pc:sldMk cId="505006849" sldId="2145705474"/>
            <ac:spMk id="11" creationId="{90B94EDE-EED5-2898-B2FB-2F6582F3A236}"/>
          </ac:spMkLst>
        </pc:spChg>
        <pc:spChg chg="mod">
          <ac:chgData name="Jacob Bedford" userId="84e525e2-67f6-469d-8308-fdd58f162e61" providerId="ADAL" clId="{1C33BAA5-65A3-47F8-9731-7198626E7AFF}" dt="2025-06-02T15:51:27.442" v="2310" actId="1076"/>
          <ac:spMkLst>
            <pc:docMk/>
            <pc:sldMk cId="505006849" sldId="2145705474"/>
            <ac:spMk id="12" creationId="{F0054601-E14C-7029-8515-D4F34802F7AE}"/>
          </ac:spMkLst>
        </pc:spChg>
        <pc:spChg chg="mod">
          <ac:chgData name="Jacob Bedford" userId="84e525e2-67f6-469d-8308-fdd58f162e61" providerId="ADAL" clId="{1C33BAA5-65A3-47F8-9731-7198626E7AFF}" dt="2025-06-02T15:51:30.946" v="2311" actId="1076"/>
          <ac:spMkLst>
            <pc:docMk/>
            <pc:sldMk cId="505006849" sldId="2145705474"/>
            <ac:spMk id="13" creationId="{05BFAD2A-8F4A-7583-4D8F-85C83F1901CB}"/>
          </ac:spMkLst>
        </pc:spChg>
        <pc:spChg chg="mod">
          <ac:chgData name="Jacob Bedford" userId="84e525e2-67f6-469d-8308-fdd58f162e61" providerId="ADAL" clId="{1C33BAA5-65A3-47F8-9731-7198626E7AFF}" dt="2025-06-02T15:51:37.873" v="2314" actId="1076"/>
          <ac:spMkLst>
            <pc:docMk/>
            <pc:sldMk cId="505006849" sldId="2145705474"/>
            <ac:spMk id="14" creationId="{F0DB95CF-3DCA-19EE-C4BE-FD46DB73EC6C}"/>
          </ac:spMkLst>
        </pc:spChg>
        <pc:spChg chg="mod">
          <ac:chgData name="Jacob Bedford" userId="84e525e2-67f6-469d-8308-fdd58f162e61" providerId="ADAL" clId="{1C33BAA5-65A3-47F8-9731-7198626E7AFF}" dt="2025-06-02T15:51:40.845" v="2315" actId="1076"/>
          <ac:spMkLst>
            <pc:docMk/>
            <pc:sldMk cId="505006849" sldId="2145705474"/>
            <ac:spMk id="15" creationId="{4CD427AF-09EA-E0C9-479F-DCCDA08634E3}"/>
          </ac:spMkLst>
        </pc:spChg>
        <pc:spChg chg="mod">
          <ac:chgData name="Jacob Bedford" userId="84e525e2-67f6-469d-8308-fdd58f162e61" providerId="ADAL" clId="{1C33BAA5-65A3-47F8-9731-7198626E7AFF}" dt="2025-06-02T15:51:43.197" v="2316" actId="1076"/>
          <ac:spMkLst>
            <pc:docMk/>
            <pc:sldMk cId="505006849" sldId="2145705474"/>
            <ac:spMk id="16" creationId="{F73DCAA6-D569-19D8-BBD1-2006E846168A}"/>
          </ac:spMkLst>
        </pc:spChg>
        <pc:spChg chg="mod">
          <ac:chgData name="Jacob Bedford" userId="84e525e2-67f6-469d-8308-fdd58f162e61" providerId="ADAL" clId="{1C33BAA5-65A3-47F8-9731-7198626E7AFF}" dt="2025-06-02T15:51:47.531" v="2317" actId="1076"/>
          <ac:spMkLst>
            <pc:docMk/>
            <pc:sldMk cId="505006849" sldId="2145705474"/>
            <ac:spMk id="17" creationId="{440A8622-7CA2-781F-5E58-A7153862113A}"/>
          </ac:spMkLst>
        </pc:spChg>
      </pc:sldChg>
      <pc:sldChg chg="modSp mod">
        <pc:chgData name="Jacob Bedford" userId="84e525e2-67f6-469d-8308-fdd58f162e61" providerId="ADAL" clId="{1C33BAA5-65A3-47F8-9731-7198626E7AFF}" dt="2025-06-02T15:53:25.276" v="2334" actId="1076"/>
        <pc:sldMkLst>
          <pc:docMk/>
          <pc:sldMk cId="2332429878" sldId="2145705475"/>
        </pc:sldMkLst>
        <pc:spChg chg="mod">
          <ac:chgData name="Jacob Bedford" userId="84e525e2-67f6-469d-8308-fdd58f162e61" providerId="ADAL" clId="{1C33BAA5-65A3-47F8-9731-7198626E7AFF}" dt="2025-06-02T15:53:25.276" v="2334" actId="1076"/>
          <ac:spMkLst>
            <pc:docMk/>
            <pc:sldMk cId="2332429878" sldId="2145705475"/>
            <ac:spMk id="2" creationId="{66624DDD-5CBF-5027-3B13-8B48E11DDBEA}"/>
          </ac:spMkLst>
        </pc:spChg>
        <pc:spChg chg="mod">
          <ac:chgData name="Jacob Bedford" userId="84e525e2-67f6-469d-8308-fdd58f162e61" providerId="ADAL" clId="{1C33BAA5-65A3-47F8-9731-7198626E7AFF}" dt="2025-06-02T15:53:21.815" v="2333" actId="1076"/>
          <ac:spMkLst>
            <pc:docMk/>
            <pc:sldMk cId="2332429878" sldId="2145705475"/>
            <ac:spMk id="3" creationId="{86DAA728-3DE9-72F4-9ED1-17822464664F}"/>
          </ac:spMkLst>
        </pc:spChg>
        <pc:spChg chg="mod">
          <ac:chgData name="Jacob Bedford" userId="84e525e2-67f6-469d-8308-fdd58f162e61" providerId="ADAL" clId="{1C33BAA5-65A3-47F8-9731-7198626E7AFF}" dt="2025-06-02T15:53:18.962" v="2332" actId="1076"/>
          <ac:spMkLst>
            <pc:docMk/>
            <pc:sldMk cId="2332429878" sldId="2145705475"/>
            <ac:spMk id="4" creationId="{D11D295D-1B05-D823-21B8-88E47518032D}"/>
          </ac:spMkLst>
        </pc:spChg>
        <pc:spChg chg="mod">
          <ac:chgData name="Jacob Bedford" userId="84e525e2-67f6-469d-8308-fdd58f162e61" providerId="ADAL" clId="{1C33BAA5-65A3-47F8-9731-7198626E7AFF}" dt="2025-06-02T15:53:17.002" v="2331" actId="1076"/>
          <ac:spMkLst>
            <pc:docMk/>
            <pc:sldMk cId="2332429878" sldId="2145705475"/>
            <ac:spMk id="5" creationId="{90579144-3CCB-9ADA-7E33-09AC718C8697}"/>
          </ac:spMkLst>
        </pc:spChg>
        <pc:spChg chg="mod">
          <ac:chgData name="Jacob Bedford" userId="84e525e2-67f6-469d-8308-fdd58f162e61" providerId="ADAL" clId="{1C33BAA5-65A3-47F8-9731-7198626E7AFF}" dt="2025-06-02T15:52:38.312" v="2319" actId="14100"/>
          <ac:spMkLst>
            <pc:docMk/>
            <pc:sldMk cId="2332429878" sldId="2145705475"/>
            <ac:spMk id="6" creationId="{8B6FFF2F-B3F4-FF85-0DA9-59A4F2448AA8}"/>
          </ac:spMkLst>
        </pc:spChg>
        <pc:spChg chg="mod">
          <ac:chgData name="Jacob Bedford" userId="84e525e2-67f6-469d-8308-fdd58f162e61" providerId="ADAL" clId="{1C33BAA5-65A3-47F8-9731-7198626E7AFF}" dt="2025-06-02T15:53:00.524" v="2325" actId="1076"/>
          <ac:spMkLst>
            <pc:docMk/>
            <pc:sldMk cId="2332429878" sldId="2145705475"/>
            <ac:spMk id="8" creationId="{A572027B-A430-32BC-804D-5CD0C1AF9874}"/>
          </ac:spMkLst>
        </pc:spChg>
        <pc:spChg chg="mod">
          <ac:chgData name="Jacob Bedford" userId="84e525e2-67f6-469d-8308-fdd58f162e61" providerId="ADAL" clId="{1C33BAA5-65A3-47F8-9731-7198626E7AFF}" dt="2025-06-02T15:52:56.165" v="2323" actId="1076"/>
          <ac:spMkLst>
            <pc:docMk/>
            <pc:sldMk cId="2332429878" sldId="2145705475"/>
            <ac:spMk id="9" creationId="{7F8DC285-4790-B320-A83F-0EAD5B8BCA69}"/>
          </ac:spMkLst>
        </pc:spChg>
        <pc:spChg chg="mod">
          <ac:chgData name="Jacob Bedford" userId="84e525e2-67f6-469d-8308-fdd58f162e61" providerId="ADAL" clId="{1C33BAA5-65A3-47F8-9731-7198626E7AFF}" dt="2025-06-02T15:52:49.822" v="2321" actId="1076"/>
          <ac:spMkLst>
            <pc:docMk/>
            <pc:sldMk cId="2332429878" sldId="2145705475"/>
            <ac:spMk id="10" creationId="{1DFDBFEF-58AF-63F0-9D3B-913686436A56}"/>
          </ac:spMkLst>
        </pc:spChg>
        <pc:spChg chg="mod">
          <ac:chgData name="Jacob Bedford" userId="84e525e2-67f6-469d-8308-fdd58f162e61" providerId="ADAL" clId="{1C33BAA5-65A3-47F8-9731-7198626E7AFF}" dt="2025-06-02T15:52:58.379" v="2324" actId="1076"/>
          <ac:spMkLst>
            <pc:docMk/>
            <pc:sldMk cId="2332429878" sldId="2145705475"/>
            <ac:spMk id="11" creationId="{7DB6251A-F575-823C-338E-4D1A46025ECF}"/>
          </ac:spMkLst>
        </pc:spChg>
        <pc:spChg chg="mod">
          <ac:chgData name="Jacob Bedford" userId="84e525e2-67f6-469d-8308-fdd58f162e61" providerId="ADAL" clId="{1C33BAA5-65A3-47F8-9731-7198626E7AFF}" dt="2025-06-02T15:53:02.496" v="2326" actId="1076"/>
          <ac:spMkLst>
            <pc:docMk/>
            <pc:sldMk cId="2332429878" sldId="2145705475"/>
            <ac:spMk id="12" creationId="{080256E5-9FF6-A4B0-8828-7D33B4491F00}"/>
          </ac:spMkLst>
        </pc:spChg>
        <pc:spChg chg="mod">
          <ac:chgData name="Jacob Bedford" userId="84e525e2-67f6-469d-8308-fdd58f162e61" providerId="ADAL" clId="{1C33BAA5-65A3-47F8-9731-7198626E7AFF}" dt="2025-06-02T15:52:52.921" v="2322" actId="1076"/>
          <ac:spMkLst>
            <pc:docMk/>
            <pc:sldMk cId="2332429878" sldId="2145705475"/>
            <ac:spMk id="13" creationId="{AEE63A60-A032-1CF8-9CED-BCD0CAFE03C2}"/>
          </ac:spMkLst>
        </pc:spChg>
        <pc:spChg chg="mod">
          <ac:chgData name="Jacob Bedford" userId="84e525e2-67f6-469d-8308-fdd58f162e61" providerId="ADAL" clId="{1C33BAA5-65A3-47F8-9731-7198626E7AFF}" dt="2025-06-02T15:53:13.188" v="2330" actId="1076"/>
          <ac:spMkLst>
            <pc:docMk/>
            <pc:sldMk cId="2332429878" sldId="2145705475"/>
            <ac:spMk id="14" creationId="{DFA275E5-10F4-DA21-EF35-0726CED60A8E}"/>
          </ac:spMkLst>
        </pc:spChg>
        <pc:spChg chg="mod">
          <ac:chgData name="Jacob Bedford" userId="84e525e2-67f6-469d-8308-fdd58f162e61" providerId="ADAL" clId="{1C33BAA5-65A3-47F8-9731-7198626E7AFF}" dt="2025-06-02T15:53:06.930" v="2328" actId="1076"/>
          <ac:spMkLst>
            <pc:docMk/>
            <pc:sldMk cId="2332429878" sldId="2145705475"/>
            <ac:spMk id="15" creationId="{8061C3EF-6A16-AD4A-76C8-108DF25A287E}"/>
          </ac:spMkLst>
        </pc:spChg>
        <pc:spChg chg="mod">
          <ac:chgData name="Jacob Bedford" userId="84e525e2-67f6-469d-8308-fdd58f162e61" providerId="ADAL" clId="{1C33BAA5-65A3-47F8-9731-7198626E7AFF}" dt="2025-06-02T15:53:10.344" v="2329" actId="1076"/>
          <ac:spMkLst>
            <pc:docMk/>
            <pc:sldMk cId="2332429878" sldId="2145705475"/>
            <ac:spMk id="16" creationId="{DDFE5E1F-BE83-34A9-71D7-DB829792F168}"/>
          </ac:spMkLst>
        </pc:spChg>
        <pc:spChg chg="mod">
          <ac:chgData name="Jacob Bedford" userId="84e525e2-67f6-469d-8308-fdd58f162e61" providerId="ADAL" clId="{1C33BAA5-65A3-47F8-9731-7198626E7AFF}" dt="2025-06-02T15:53:04.345" v="2327" actId="1076"/>
          <ac:spMkLst>
            <pc:docMk/>
            <pc:sldMk cId="2332429878" sldId="2145705475"/>
            <ac:spMk id="17" creationId="{2A3E9592-CC38-F3DA-8A31-45D395F3D1D6}"/>
          </ac:spMkLst>
        </pc:spChg>
      </pc:sldChg>
      <pc:sldChg chg="modSp mod">
        <pc:chgData name="Jacob Bedford" userId="84e525e2-67f6-469d-8308-fdd58f162e61" providerId="ADAL" clId="{1C33BAA5-65A3-47F8-9731-7198626E7AFF}" dt="2025-05-28T15:31:35.732" v="2175" actId="1076"/>
        <pc:sldMkLst>
          <pc:docMk/>
          <pc:sldMk cId="446505008" sldId="2145705477"/>
        </pc:sldMkLst>
        <pc:spChg chg="mod">
          <ac:chgData name="Jacob Bedford" userId="84e525e2-67f6-469d-8308-fdd58f162e61" providerId="ADAL" clId="{1C33BAA5-65A3-47F8-9731-7198626E7AFF}" dt="2025-05-28T15:12:55.349" v="2170" actId="1076"/>
          <ac:spMkLst>
            <pc:docMk/>
            <pc:sldMk cId="446505008" sldId="2145705477"/>
            <ac:spMk id="2" creationId="{71018B65-42A0-F02B-271D-63846F99A7DF}"/>
          </ac:spMkLst>
        </pc:spChg>
        <pc:spChg chg="mod">
          <ac:chgData name="Jacob Bedford" userId="84e525e2-67f6-469d-8308-fdd58f162e61" providerId="ADAL" clId="{1C33BAA5-65A3-47F8-9731-7198626E7AFF}" dt="2025-05-28T15:12:52.232" v="2169" actId="1076"/>
          <ac:spMkLst>
            <pc:docMk/>
            <pc:sldMk cId="446505008" sldId="2145705477"/>
            <ac:spMk id="3" creationId="{1AD56FF2-7A8C-955A-F96C-84509CB88F42}"/>
          </ac:spMkLst>
        </pc:spChg>
        <pc:spChg chg="mod">
          <ac:chgData name="Jacob Bedford" userId="84e525e2-67f6-469d-8308-fdd58f162e61" providerId="ADAL" clId="{1C33BAA5-65A3-47F8-9731-7198626E7AFF}" dt="2025-05-28T15:12:49.011" v="2168" actId="1076"/>
          <ac:spMkLst>
            <pc:docMk/>
            <pc:sldMk cId="446505008" sldId="2145705477"/>
            <ac:spMk id="4" creationId="{C4894E54-A2AA-B844-34D6-79DB2C232313}"/>
          </ac:spMkLst>
        </pc:spChg>
        <pc:spChg chg="mod">
          <ac:chgData name="Jacob Bedford" userId="84e525e2-67f6-469d-8308-fdd58f162e61" providerId="ADAL" clId="{1C33BAA5-65A3-47F8-9731-7198626E7AFF}" dt="2025-05-28T15:12:45.720" v="2167" actId="1076"/>
          <ac:spMkLst>
            <pc:docMk/>
            <pc:sldMk cId="446505008" sldId="2145705477"/>
            <ac:spMk id="5" creationId="{EF9A14B3-645F-7058-2DE3-257B8A957367}"/>
          </ac:spMkLst>
        </pc:spChg>
        <pc:spChg chg="mod">
          <ac:chgData name="Jacob Bedford" userId="84e525e2-67f6-469d-8308-fdd58f162e61" providerId="ADAL" clId="{1C33BAA5-65A3-47F8-9731-7198626E7AFF}" dt="2025-05-28T15:12:35.962" v="2165" actId="1076"/>
          <ac:spMkLst>
            <pc:docMk/>
            <pc:sldMk cId="446505008" sldId="2145705477"/>
            <ac:spMk id="6" creationId="{D7099A2A-4622-E449-5F44-D1DD9E2A3508}"/>
          </ac:spMkLst>
        </pc:spChg>
        <pc:spChg chg="mod">
          <ac:chgData name="Jacob Bedford" userId="84e525e2-67f6-469d-8308-fdd58f162e61" providerId="ADAL" clId="{1C33BAA5-65A3-47F8-9731-7198626E7AFF}" dt="2025-05-28T15:12:31.344" v="2164" actId="1076"/>
          <ac:spMkLst>
            <pc:docMk/>
            <pc:sldMk cId="446505008" sldId="2145705477"/>
            <ac:spMk id="7" creationId="{C6F046BA-AA48-2B17-11A2-3FC35A938AF3}"/>
          </ac:spMkLst>
        </pc:spChg>
        <pc:spChg chg="mod">
          <ac:chgData name="Jacob Bedford" userId="84e525e2-67f6-469d-8308-fdd58f162e61" providerId="ADAL" clId="{1C33BAA5-65A3-47F8-9731-7198626E7AFF}" dt="2025-05-28T15:12:38.593" v="2166" actId="1076"/>
          <ac:spMkLst>
            <pc:docMk/>
            <pc:sldMk cId="446505008" sldId="2145705477"/>
            <ac:spMk id="8" creationId="{0B11FB2B-ACA7-14B4-37B7-87CB6167CE47}"/>
          </ac:spMkLst>
        </pc:spChg>
        <pc:spChg chg="mod">
          <ac:chgData name="Jacob Bedford" userId="84e525e2-67f6-469d-8308-fdd58f162e61" providerId="ADAL" clId="{1C33BAA5-65A3-47F8-9731-7198626E7AFF}" dt="2025-05-28T15:12:26.158" v="2163" actId="1076"/>
          <ac:spMkLst>
            <pc:docMk/>
            <pc:sldMk cId="446505008" sldId="2145705477"/>
            <ac:spMk id="10" creationId="{BC4FB45A-8FA7-F75B-37DF-C118A7A4628B}"/>
          </ac:spMkLst>
        </pc:spChg>
        <pc:spChg chg="mod">
          <ac:chgData name="Jacob Bedford" userId="84e525e2-67f6-469d-8308-fdd58f162e61" providerId="ADAL" clId="{1C33BAA5-65A3-47F8-9731-7198626E7AFF}" dt="2025-05-28T15:31:21.661" v="2171" actId="1076"/>
          <ac:spMkLst>
            <pc:docMk/>
            <pc:sldMk cId="446505008" sldId="2145705477"/>
            <ac:spMk id="11" creationId="{15579AF2-EDD2-CA89-147F-9A18C6771BAB}"/>
          </ac:spMkLst>
        </pc:spChg>
        <pc:spChg chg="mod">
          <ac:chgData name="Jacob Bedford" userId="84e525e2-67f6-469d-8308-fdd58f162e61" providerId="ADAL" clId="{1C33BAA5-65A3-47F8-9731-7198626E7AFF}" dt="2025-05-28T15:12:14.673" v="2160" actId="1076"/>
          <ac:spMkLst>
            <pc:docMk/>
            <pc:sldMk cId="446505008" sldId="2145705477"/>
            <ac:spMk id="12" creationId="{13F72737-443B-8EB5-AD3E-2D721B8487EF}"/>
          </ac:spMkLst>
        </pc:spChg>
        <pc:spChg chg="mod">
          <ac:chgData name="Jacob Bedford" userId="84e525e2-67f6-469d-8308-fdd58f162e61" providerId="ADAL" clId="{1C33BAA5-65A3-47F8-9731-7198626E7AFF}" dt="2025-05-28T15:12:03.650" v="2156" actId="1076"/>
          <ac:spMkLst>
            <pc:docMk/>
            <pc:sldMk cId="446505008" sldId="2145705477"/>
            <ac:spMk id="13" creationId="{154071BC-5A91-477B-DFF3-13A5FDDC6276}"/>
          </ac:spMkLst>
        </pc:spChg>
        <pc:spChg chg="mod">
          <ac:chgData name="Jacob Bedford" userId="84e525e2-67f6-469d-8308-fdd58f162e61" providerId="ADAL" clId="{1C33BAA5-65A3-47F8-9731-7198626E7AFF}" dt="2025-05-28T15:31:28.067" v="2173" actId="1076"/>
          <ac:spMkLst>
            <pc:docMk/>
            <pc:sldMk cId="446505008" sldId="2145705477"/>
            <ac:spMk id="14" creationId="{FFF8B344-2AF8-3CFC-C4A7-E50331480219}"/>
          </ac:spMkLst>
        </pc:spChg>
        <pc:spChg chg="mod">
          <ac:chgData name="Jacob Bedford" userId="84e525e2-67f6-469d-8308-fdd58f162e61" providerId="ADAL" clId="{1C33BAA5-65A3-47F8-9731-7198626E7AFF}" dt="2025-05-28T15:31:35.732" v="2175" actId="1076"/>
          <ac:spMkLst>
            <pc:docMk/>
            <pc:sldMk cId="446505008" sldId="2145705477"/>
            <ac:spMk id="15" creationId="{5F4796D3-FD58-C86B-78E8-1CDB98C8525C}"/>
          </ac:spMkLst>
        </pc:spChg>
        <pc:spChg chg="mod">
          <ac:chgData name="Jacob Bedford" userId="84e525e2-67f6-469d-8308-fdd58f162e61" providerId="ADAL" clId="{1C33BAA5-65A3-47F8-9731-7198626E7AFF}" dt="2025-05-28T15:31:32.306" v="2174" actId="1076"/>
          <ac:spMkLst>
            <pc:docMk/>
            <pc:sldMk cId="446505008" sldId="2145705477"/>
            <ac:spMk id="16" creationId="{89A6ACF5-2BBB-649C-2D72-EF79E34554D9}"/>
          </ac:spMkLst>
        </pc:spChg>
        <pc:spChg chg="mod">
          <ac:chgData name="Jacob Bedford" userId="84e525e2-67f6-469d-8308-fdd58f162e61" providerId="ADAL" clId="{1C33BAA5-65A3-47F8-9731-7198626E7AFF}" dt="2025-05-28T15:31:26.692" v="2172" actId="1076"/>
          <ac:spMkLst>
            <pc:docMk/>
            <pc:sldMk cId="446505008" sldId="2145705477"/>
            <ac:spMk id="17" creationId="{8430F0D9-8EB0-9446-2068-2FF393E0C24C}"/>
          </ac:spMkLst>
        </pc:spChg>
      </pc:sldChg>
      <pc:sldChg chg="modSp mod">
        <pc:chgData name="Jacob Bedford" userId="84e525e2-67f6-469d-8308-fdd58f162e61" providerId="ADAL" clId="{1C33BAA5-65A3-47F8-9731-7198626E7AFF}" dt="2025-06-02T15:55:36.721" v="2366" actId="1076"/>
        <pc:sldMkLst>
          <pc:docMk/>
          <pc:sldMk cId="1621857054" sldId="2145705478"/>
        </pc:sldMkLst>
        <pc:spChg chg="mod">
          <ac:chgData name="Jacob Bedford" userId="84e525e2-67f6-469d-8308-fdd58f162e61" providerId="ADAL" clId="{1C33BAA5-65A3-47F8-9731-7198626E7AFF}" dt="2025-06-02T15:53:40.098" v="2336" actId="14100"/>
          <ac:spMkLst>
            <pc:docMk/>
            <pc:sldMk cId="1621857054" sldId="2145705478"/>
            <ac:spMk id="2" creationId="{8A481DB0-0797-B79C-246C-6342558C9706}"/>
          </ac:spMkLst>
        </pc:spChg>
        <pc:spChg chg="mod">
          <ac:chgData name="Jacob Bedford" userId="84e525e2-67f6-469d-8308-fdd58f162e61" providerId="ADAL" clId="{1C33BAA5-65A3-47F8-9731-7198626E7AFF}" dt="2025-06-02T15:55:19.325" v="2363" actId="14100"/>
          <ac:spMkLst>
            <pc:docMk/>
            <pc:sldMk cId="1621857054" sldId="2145705478"/>
            <ac:spMk id="3" creationId="{188D2DE2-F530-DC57-4EDA-D1998780DAFE}"/>
          </ac:spMkLst>
        </pc:spChg>
        <pc:spChg chg="mod">
          <ac:chgData name="Jacob Bedford" userId="84e525e2-67f6-469d-8308-fdd58f162e61" providerId="ADAL" clId="{1C33BAA5-65A3-47F8-9731-7198626E7AFF}" dt="2025-06-02T15:55:19.325" v="2363" actId="14100"/>
          <ac:spMkLst>
            <pc:docMk/>
            <pc:sldMk cId="1621857054" sldId="2145705478"/>
            <ac:spMk id="4" creationId="{AA703655-7D4E-87A9-6410-1C75EE0E931B}"/>
          </ac:spMkLst>
        </pc:spChg>
        <pc:spChg chg="mod">
          <ac:chgData name="Jacob Bedford" userId="84e525e2-67f6-469d-8308-fdd58f162e61" providerId="ADAL" clId="{1C33BAA5-65A3-47F8-9731-7198626E7AFF}" dt="2025-06-02T15:55:19.325" v="2363" actId="14100"/>
          <ac:spMkLst>
            <pc:docMk/>
            <pc:sldMk cId="1621857054" sldId="2145705478"/>
            <ac:spMk id="5" creationId="{BAF33E97-BFDD-7659-9509-302427C98899}"/>
          </ac:spMkLst>
        </pc:spChg>
        <pc:spChg chg="mod">
          <ac:chgData name="Jacob Bedford" userId="84e525e2-67f6-469d-8308-fdd58f162e61" providerId="ADAL" clId="{1C33BAA5-65A3-47F8-9731-7198626E7AFF}" dt="2025-06-02T15:54:30.587" v="2355" actId="1076"/>
          <ac:spMkLst>
            <pc:docMk/>
            <pc:sldMk cId="1621857054" sldId="2145705478"/>
            <ac:spMk id="6" creationId="{6FE90792-BA02-4257-6A92-2F33EC1EEF30}"/>
          </ac:spMkLst>
        </pc:spChg>
        <pc:spChg chg="mod">
          <ac:chgData name="Jacob Bedford" userId="84e525e2-67f6-469d-8308-fdd58f162e61" providerId="ADAL" clId="{1C33BAA5-65A3-47F8-9731-7198626E7AFF}" dt="2025-06-02T15:55:19.325" v="2363" actId="14100"/>
          <ac:spMkLst>
            <pc:docMk/>
            <pc:sldMk cId="1621857054" sldId="2145705478"/>
            <ac:spMk id="7" creationId="{C8B2980C-0D74-F8BA-E3A3-D288299AF904}"/>
          </ac:spMkLst>
        </pc:spChg>
        <pc:spChg chg="mod">
          <ac:chgData name="Jacob Bedford" userId="84e525e2-67f6-469d-8308-fdd58f162e61" providerId="ADAL" clId="{1C33BAA5-65A3-47F8-9731-7198626E7AFF}" dt="2025-06-02T15:54:44.043" v="2360" actId="1076"/>
          <ac:spMkLst>
            <pc:docMk/>
            <pc:sldMk cId="1621857054" sldId="2145705478"/>
            <ac:spMk id="8" creationId="{F9E0A356-62F3-5749-0D1D-FFA7C8C98038}"/>
          </ac:spMkLst>
        </pc:spChg>
        <pc:spChg chg="mod">
          <ac:chgData name="Jacob Bedford" userId="84e525e2-67f6-469d-8308-fdd58f162e61" providerId="ADAL" clId="{1C33BAA5-65A3-47F8-9731-7198626E7AFF}" dt="2025-06-02T15:55:19.325" v="2363" actId="14100"/>
          <ac:spMkLst>
            <pc:docMk/>
            <pc:sldMk cId="1621857054" sldId="2145705478"/>
            <ac:spMk id="9" creationId="{D40CE171-0E5D-85E2-583C-E6E68672D09A}"/>
          </ac:spMkLst>
        </pc:spChg>
        <pc:spChg chg="mod">
          <ac:chgData name="Jacob Bedford" userId="84e525e2-67f6-469d-8308-fdd58f162e61" providerId="ADAL" clId="{1C33BAA5-65A3-47F8-9731-7198626E7AFF}" dt="2025-06-02T15:55:19.325" v="2363" actId="14100"/>
          <ac:spMkLst>
            <pc:docMk/>
            <pc:sldMk cId="1621857054" sldId="2145705478"/>
            <ac:spMk id="10" creationId="{ABA73285-5545-A413-BBBF-A3928BCF078D}"/>
          </ac:spMkLst>
        </pc:spChg>
        <pc:spChg chg="mod">
          <ac:chgData name="Jacob Bedford" userId="84e525e2-67f6-469d-8308-fdd58f162e61" providerId="ADAL" clId="{1C33BAA5-65A3-47F8-9731-7198626E7AFF}" dt="2025-06-02T15:54:39.904" v="2358" actId="1076"/>
          <ac:spMkLst>
            <pc:docMk/>
            <pc:sldMk cId="1621857054" sldId="2145705478"/>
            <ac:spMk id="11" creationId="{7D0F1415-6D8A-60B4-355A-32F009229EF2}"/>
          </ac:spMkLst>
        </pc:spChg>
        <pc:spChg chg="mod">
          <ac:chgData name="Jacob Bedford" userId="84e525e2-67f6-469d-8308-fdd58f162e61" providerId="ADAL" clId="{1C33BAA5-65A3-47F8-9731-7198626E7AFF}" dt="2025-06-02T15:55:19.325" v="2363" actId="14100"/>
          <ac:spMkLst>
            <pc:docMk/>
            <pc:sldMk cId="1621857054" sldId="2145705478"/>
            <ac:spMk id="12" creationId="{F21757B3-C678-6EDE-A640-89E151D544D8}"/>
          </ac:spMkLst>
        </pc:spChg>
        <pc:spChg chg="mod">
          <ac:chgData name="Jacob Bedford" userId="84e525e2-67f6-469d-8308-fdd58f162e61" providerId="ADAL" clId="{1C33BAA5-65A3-47F8-9731-7198626E7AFF}" dt="2025-06-02T15:55:19.325" v="2363" actId="14100"/>
          <ac:spMkLst>
            <pc:docMk/>
            <pc:sldMk cId="1621857054" sldId="2145705478"/>
            <ac:spMk id="13" creationId="{9C0926EB-FC87-718D-0AB0-42254C0BC781}"/>
          </ac:spMkLst>
        </pc:spChg>
        <pc:spChg chg="mod">
          <ac:chgData name="Jacob Bedford" userId="84e525e2-67f6-469d-8308-fdd58f162e61" providerId="ADAL" clId="{1C33BAA5-65A3-47F8-9731-7198626E7AFF}" dt="2025-06-02T15:55:36.721" v="2366" actId="1076"/>
          <ac:spMkLst>
            <pc:docMk/>
            <pc:sldMk cId="1621857054" sldId="2145705478"/>
            <ac:spMk id="14" creationId="{FCB82B8E-E305-F09A-C548-63A326400129}"/>
          </ac:spMkLst>
        </pc:spChg>
        <pc:spChg chg="mod">
          <ac:chgData name="Jacob Bedford" userId="84e525e2-67f6-469d-8308-fdd58f162e61" providerId="ADAL" clId="{1C33BAA5-65A3-47F8-9731-7198626E7AFF}" dt="2025-06-02T15:55:32.299" v="2364" actId="1076"/>
          <ac:spMkLst>
            <pc:docMk/>
            <pc:sldMk cId="1621857054" sldId="2145705478"/>
            <ac:spMk id="15" creationId="{5DBE2767-E190-F99E-1F28-8B8956B18F37}"/>
          </ac:spMkLst>
        </pc:spChg>
        <pc:spChg chg="mod">
          <ac:chgData name="Jacob Bedford" userId="84e525e2-67f6-469d-8308-fdd58f162e61" providerId="ADAL" clId="{1C33BAA5-65A3-47F8-9731-7198626E7AFF}" dt="2025-06-02T15:55:34.514" v="2365" actId="1076"/>
          <ac:spMkLst>
            <pc:docMk/>
            <pc:sldMk cId="1621857054" sldId="2145705478"/>
            <ac:spMk id="16" creationId="{1CD5CA11-CC41-CC9E-BA07-772F0405B7FC}"/>
          </ac:spMkLst>
        </pc:spChg>
        <pc:spChg chg="mod">
          <ac:chgData name="Jacob Bedford" userId="84e525e2-67f6-469d-8308-fdd58f162e61" providerId="ADAL" clId="{1C33BAA5-65A3-47F8-9731-7198626E7AFF}" dt="2025-06-02T15:54:51.708" v="2361" actId="1076"/>
          <ac:spMkLst>
            <pc:docMk/>
            <pc:sldMk cId="1621857054" sldId="2145705478"/>
            <ac:spMk id="17" creationId="{7255E46C-DA68-4848-6393-DEDD45A82B0B}"/>
          </ac:spMkLst>
        </pc:spChg>
      </pc:sldChg>
      <pc:sldChg chg="del ord">
        <pc:chgData name="Jacob Bedford" userId="84e525e2-67f6-469d-8308-fdd58f162e61" providerId="ADAL" clId="{1C33BAA5-65A3-47F8-9731-7198626E7AFF}" dt="2025-05-28T14:48:50.805" v="1025" actId="47"/>
        <pc:sldMkLst>
          <pc:docMk/>
          <pc:sldMk cId="2916525710" sldId="2145705482"/>
        </pc:sldMkLst>
      </pc:sldChg>
      <pc:sldChg chg="modSp mod ord modNotesTx">
        <pc:chgData name="Jacob Bedford" userId="84e525e2-67f6-469d-8308-fdd58f162e61" providerId="ADAL" clId="{1C33BAA5-65A3-47F8-9731-7198626E7AFF}" dt="2025-05-28T14:50:23.717" v="1161" actId="6549"/>
        <pc:sldMkLst>
          <pc:docMk/>
          <pc:sldMk cId="225198634" sldId="2145705483"/>
        </pc:sldMkLst>
        <pc:spChg chg="mod">
          <ac:chgData name="Jacob Bedford" userId="84e525e2-67f6-469d-8308-fdd58f162e61" providerId="ADAL" clId="{1C33BAA5-65A3-47F8-9731-7198626E7AFF}" dt="2025-05-28T14:48:42.781" v="1023" actId="20577"/>
          <ac:spMkLst>
            <pc:docMk/>
            <pc:sldMk cId="225198634" sldId="2145705483"/>
            <ac:spMk id="5" creationId="{87130DCB-5637-3B28-18E1-2B3B63FDF0ED}"/>
          </ac:spMkLst>
        </pc:spChg>
      </pc:sldChg>
      <pc:sldChg chg="add">
        <pc:chgData name="Jacob Bedford" userId="84e525e2-67f6-469d-8308-fdd58f162e61" providerId="ADAL" clId="{1C33BAA5-65A3-47F8-9731-7198626E7AFF}" dt="2025-05-28T14:44:41.792" v="470" actId="2890"/>
        <pc:sldMkLst>
          <pc:docMk/>
          <pc:sldMk cId="1095321093" sldId="2145705484"/>
        </pc:sldMkLst>
      </pc:sldChg>
      <pc:sldChg chg="add replId">
        <pc:chgData name="Jacob Bedford" userId="84e525e2-67f6-469d-8308-fdd58f162e61" providerId="ADAL" clId="{1C33BAA5-65A3-47F8-9731-7198626E7AFF}" dt="2025-05-28T14:44:41.792" v="470" actId="2890"/>
        <pc:sldMkLst>
          <pc:docMk/>
          <pc:sldMk cId="2613209748" sldId="2145705485"/>
        </pc:sldMkLst>
      </pc:sldChg>
      <pc:sldChg chg="modSp add mod modNotesTx">
        <pc:chgData name="Jacob Bedford" userId="84e525e2-67f6-469d-8308-fdd58f162e61" providerId="ADAL" clId="{1C33BAA5-65A3-47F8-9731-7198626E7AFF}" dt="2025-05-28T14:50:36.164" v="1162" actId="20577"/>
        <pc:sldMkLst>
          <pc:docMk/>
          <pc:sldMk cId="1978408923" sldId="2145705486"/>
        </pc:sldMkLst>
        <pc:spChg chg="mod">
          <ac:chgData name="Jacob Bedford" userId="84e525e2-67f6-469d-8308-fdd58f162e61" providerId="ADAL" clId="{1C33BAA5-65A3-47F8-9731-7198626E7AFF}" dt="2025-05-28T14:48:58.736" v="1027" actId="113"/>
          <ac:spMkLst>
            <pc:docMk/>
            <pc:sldMk cId="1978408923" sldId="2145705486"/>
            <ac:spMk id="5" creationId="{CBFDCC01-A591-1872-B174-FBEEC2F6F89B}"/>
          </ac:spMkLst>
        </pc:spChg>
      </pc:sldChg>
    </pc:docChg>
  </pc:docChgLst>
  <pc:docChgLst>
    <pc:chgData name="Jacob Bedford" userId="S::jacob.bedford_unep-wcmc.org#ext#@wcmc-europe.eu::b6112e46-ae0d-4ee2-9bf8-d671e511c4b0" providerId="AD" clId="Web-{E796CA8A-66A5-56DD-6AE5-E0D055A4B417}"/>
    <pc:docChg chg="modSld">
      <pc:chgData name="Jacob Bedford" userId="S::jacob.bedford_unep-wcmc.org#ext#@wcmc-europe.eu::b6112e46-ae0d-4ee2-9bf8-d671e511c4b0" providerId="AD" clId="Web-{E796CA8A-66A5-56DD-6AE5-E0D055A4B417}" dt="2025-05-20T14:44:01.955" v="0"/>
      <pc:docMkLst>
        <pc:docMk/>
      </pc:docMkLst>
      <pc:sldChg chg="modNotes">
        <pc:chgData name="Jacob Bedford" userId="S::jacob.bedford_unep-wcmc.org#ext#@wcmc-europe.eu::b6112e46-ae0d-4ee2-9bf8-d671e511c4b0" providerId="AD" clId="Web-{E796CA8A-66A5-56DD-6AE5-E0D055A4B417}" dt="2025-05-20T14:44:01.955" v="0"/>
        <pc:sldMkLst>
          <pc:docMk/>
          <pc:sldMk cId="179289079" sldId="2145705312"/>
        </pc:sldMkLst>
      </pc:sldChg>
    </pc:docChg>
  </pc:docChgLst>
  <pc:docChgLst>
    <pc:chgData name="Jacob Bedford" userId="S::jacob.bedford_unep-wcmc.org#ext#@wcmc-europe.eu::b6112e46-ae0d-4ee2-9bf8-d671e511c4b0" providerId="AD" clId="Web-{885515AB-17FD-FB13-7765-DAD033968988}"/>
    <pc:docChg chg="modSld">
      <pc:chgData name="Jacob Bedford" userId="S::jacob.bedford_unep-wcmc.org#ext#@wcmc-europe.eu::b6112e46-ae0d-4ee2-9bf8-d671e511c4b0" providerId="AD" clId="Web-{885515AB-17FD-FB13-7765-DAD033968988}" dt="2025-06-03T11:40:56.657" v="19" actId="1076"/>
      <pc:docMkLst>
        <pc:docMk/>
      </pc:docMkLst>
      <pc:sldChg chg="modSp">
        <pc:chgData name="Jacob Bedford" userId="S::jacob.bedford_unep-wcmc.org#ext#@wcmc-europe.eu::b6112e46-ae0d-4ee2-9bf8-d671e511c4b0" providerId="AD" clId="Web-{885515AB-17FD-FB13-7765-DAD033968988}" dt="2025-06-03T11:40:56.657" v="19" actId="1076"/>
        <pc:sldMkLst>
          <pc:docMk/>
          <pc:sldMk cId="505006849" sldId="2145705474"/>
        </pc:sldMkLst>
        <pc:spChg chg="mod">
          <ac:chgData name="Jacob Bedford" userId="S::jacob.bedford_unep-wcmc.org#ext#@wcmc-europe.eu::b6112e46-ae0d-4ee2-9bf8-d671e511c4b0" providerId="AD" clId="Web-{885515AB-17FD-FB13-7765-DAD033968988}" dt="2025-06-03T11:40:56.657" v="19" actId="1076"/>
          <ac:spMkLst>
            <pc:docMk/>
            <pc:sldMk cId="505006849" sldId="2145705474"/>
            <ac:spMk id="10" creationId="{A6A608BA-1F07-C6B5-BA47-D01DB9450347}"/>
          </ac:spMkLst>
        </pc:spChg>
        <pc:spChg chg="mod">
          <ac:chgData name="Jacob Bedford" userId="S::jacob.bedford_unep-wcmc.org#ext#@wcmc-europe.eu::b6112e46-ae0d-4ee2-9bf8-d671e511c4b0" providerId="AD" clId="Web-{885515AB-17FD-FB13-7765-DAD033968988}" dt="2025-06-03T11:40:54.016" v="18" actId="1076"/>
          <ac:spMkLst>
            <pc:docMk/>
            <pc:sldMk cId="505006849" sldId="2145705474"/>
            <ac:spMk id="14" creationId="{F0DB95CF-3DCA-19EE-C4BE-FD46DB73EC6C}"/>
          </ac:spMkLst>
        </pc:spChg>
        <pc:spChg chg="mod">
          <ac:chgData name="Jacob Bedford" userId="S::jacob.bedford_unep-wcmc.org#ext#@wcmc-europe.eu::b6112e46-ae0d-4ee2-9bf8-d671e511c4b0" providerId="AD" clId="Web-{885515AB-17FD-FB13-7765-DAD033968988}" dt="2025-06-03T11:40:49.860" v="17" actId="1076"/>
          <ac:spMkLst>
            <pc:docMk/>
            <pc:sldMk cId="505006849" sldId="2145705474"/>
            <ac:spMk id="16" creationId="{F73DCAA6-D569-19D8-BBD1-2006E846168A}"/>
          </ac:spMkLst>
        </pc:spChg>
        <pc:spChg chg="mod">
          <ac:chgData name="Jacob Bedford" userId="S::jacob.bedford_unep-wcmc.org#ext#@wcmc-europe.eu::b6112e46-ae0d-4ee2-9bf8-d671e511c4b0" providerId="AD" clId="Web-{885515AB-17FD-FB13-7765-DAD033968988}" dt="2025-06-03T11:40:48.078" v="16" actId="1076"/>
          <ac:spMkLst>
            <pc:docMk/>
            <pc:sldMk cId="505006849" sldId="2145705474"/>
            <ac:spMk id="17" creationId="{440A8622-7CA2-781F-5E58-A7153862113A}"/>
          </ac:spMkLst>
        </pc:spChg>
      </pc:sldChg>
      <pc:sldChg chg="modSp">
        <pc:chgData name="Jacob Bedford" userId="S::jacob.bedford_unep-wcmc.org#ext#@wcmc-europe.eu::b6112e46-ae0d-4ee2-9bf8-d671e511c4b0" providerId="AD" clId="Web-{885515AB-17FD-FB13-7765-DAD033968988}" dt="2025-06-03T11:36:30.295" v="11" actId="1076"/>
        <pc:sldMkLst>
          <pc:docMk/>
          <pc:sldMk cId="2332429878" sldId="2145705475"/>
        </pc:sldMkLst>
        <pc:spChg chg="mod">
          <ac:chgData name="Jacob Bedford" userId="S::jacob.bedford_unep-wcmc.org#ext#@wcmc-europe.eu::b6112e46-ae0d-4ee2-9bf8-d671e511c4b0" providerId="AD" clId="Web-{885515AB-17FD-FB13-7765-DAD033968988}" dt="2025-06-03T11:36:30.295" v="11" actId="1076"/>
          <ac:spMkLst>
            <pc:docMk/>
            <pc:sldMk cId="2332429878" sldId="2145705475"/>
            <ac:spMk id="2" creationId="{66624DDD-5CBF-5027-3B13-8B48E11DDBEA}"/>
          </ac:spMkLst>
        </pc:spChg>
        <pc:spChg chg="mod">
          <ac:chgData name="Jacob Bedford" userId="S::jacob.bedford_unep-wcmc.org#ext#@wcmc-europe.eu::b6112e46-ae0d-4ee2-9bf8-d671e511c4b0" providerId="AD" clId="Web-{885515AB-17FD-FB13-7765-DAD033968988}" dt="2025-06-03T11:31:39.791" v="1" actId="1076"/>
          <ac:spMkLst>
            <pc:docMk/>
            <pc:sldMk cId="2332429878" sldId="2145705475"/>
            <ac:spMk id="6" creationId="{8B6FFF2F-B3F4-FF85-0DA9-59A4F2448AA8}"/>
          </ac:spMkLst>
        </pc:spChg>
        <pc:spChg chg="mod">
          <ac:chgData name="Jacob Bedford" userId="S::jacob.bedford_unep-wcmc.org#ext#@wcmc-europe.eu::b6112e46-ae0d-4ee2-9bf8-d671e511c4b0" providerId="AD" clId="Web-{885515AB-17FD-FB13-7765-DAD033968988}" dt="2025-06-03T11:31:43.870" v="2" actId="1076"/>
          <ac:spMkLst>
            <pc:docMk/>
            <pc:sldMk cId="2332429878" sldId="2145705475"/>
            <ac:spMk id="9" creationId="{7F8DC285-4790-B320-A83F-0EAD5B8BCA69}"/>
          </ac:spMkLst>
        </pc:spChg>
        <pc:spChg chg="mod">
          <ac:chgData name="Jacob Bedford" userId="S::jacob.bedford_unep-wcmc.org#ext#@wcmc-europe.eu::b6112e46-ae0d-4ee2-9bf8-d671e511c4b0" providerId="AD" clId="Web-{885515AB-17FD-FB13-7765-DAD033968988}" dt="2025-06-03T11:32:08.840" v="7" actId="1076"/>
          <ac:spMkLst>
            <pc:docMk/>
            <pc:sldMk cId="2332429878" sldId="2145705475"/>
            <ac:spMk id="10" creationId="{1DFDBFEF-58AF-63F0-9D3B-913686436A56}"/>
          </ac:spMkLst>
        </pc:spChg>
        <pc:spChg chg="mod">
          <ac:chgData name="Jacob Bedford" userId="S::jacob.bedford_unep-wcmc.org#ext#@wcmc-europe.eu::b6112e46-ae0d-4ee2-9bf8-d671e511c4b0" providerId="AD" clId="Web-{885515AB-17FD-FB13-7765-DAD033968988}" dt="2025-06-03T11:32:11.887" v="9" actId="1076"/>
          <ac:spMkLst>
            <pc:docMk/>
            <pc:sldMk cId="2332429878" sldId="2145705475"/>
            <ac:spMk id="11" creationId="{7DB6251A-F575-823C-338E-4D1A46025ECF}"/>
          </ac:spMkLst>
        </pc:spChg>
        <pc:spChg chg="mod">
          <ac:chgData name="Jacob Bedford" userId="S::jacob.bedford_unep-wcmc.org#ext#@wcmc-europe.eu::b6112e46-ae0d-4ee2-9bf8-d671e511c4b0" providerId="AD" clId="Web-{885515AB-17FD-FB13-7765-DAD033968988}" dt="2025-06-03T11:32:02.996" v="6" actId="1076"/>
          <ac:spMkLst>
            <pc:docMk/>
            <pc:sldMk cId="2332429878" sldId="2145705475"/>
            <ac:spMk id="13" creationId="{AEE63A60-A032-1CF8-9CED-BCD0CAFE03C2}"/>
          </ac:spMkLst>
        </pc:spChg>
        <pc:spChg chg="mod">
          <ac:chgData name="Jacob Bedford" userId="S::jacob.bedford_unep-wcmc.org#ext#@wcmc-europe.eu::b6112e46-ae0d-4ee2-9bf8-d671e511c4b0" providerId="AD" clId="Web-{885515AB-17FD-FB13-7765-DAD033968988}" dt="2025-06-03T11:31:49.151" v="3" actId="1076"/>
          <ac:spMkLst>
            <pc:docMk/>
            <pc:sldMk cId="2332429878" sldId="2145705475"/>
            <ac:spMk id="14" creationId="{DFA275E5-10F4-DA21-EF35-0726CED60A8E}"/>
          </ac:spMkLst>
        </pc:spChg>
        <pc:spChg chg="mod">
          <ac:chgData name="Jacob Bedford" userId="S::jacob.bedford_unep-wcmc.org#ext#@wcmc-europe.eu::b6112e46-ae0d-4ee2-9bf8-d671e511c4b0" providerId="AD" clId="Web-{885515AB-17FD-FB13-7765-DAD033968988}" dt="2025-06-03T11:31:51.167" v="4" actId="1076"/>
          <ac:spMkLst>
            <pc:docMk/>
            <pc:sldMk cId="2332429878" sldId="2145705475"/>
            <ac:spMk id="15" creationId="{8061C3EF-6A16-AD4A-76C8-108DF25A287E}"/>
          </ac:spMkLst>
        </pc:spChg>
        <pc:spChg chg="mod">
          <ac:chgData name="Jacob Bedford" userId="S::jacob.bedford_unep-wcmc.org#ext#@wcmc-europe.eu::b6112e46-ae0d-4ee2-9bf8-d671e511c4b0" providerId="AD" clId="Web-{885515AB-17FD-FB13-7765-DAD033968988}" dt="2025-06-03T11:31:58.621" v="5" actId="1076"/>
          <ac:spMkLst>
            <pc:docMk/>
            <pc:sldMk cId="2332429878" sldId="2145705475"/>
            <ac:spMk id="17" creationId="{2A3E9592-CC38-F3DA-8A31-45D395F3D1D6}"/>
          </ac:spMkLst>
        </pc:spChg>
      </pc:sldChg>
      <pc:sldChg chg="modSp">
        <pc:chgData name="Jacob Bedford" userId="S::jacob.bedford_unep-wcmc.org#ext#@wcmc-europe.eu::b6112e46-ae0d-4ee2-9bf8-d671e511c4b0" providerId="AD" clId="Web-{885515AB-17FD-FB13-7765-DAD033968988}" dt="2025-06-03T11:36:46.171" v="15" actId="1076"/>
        <pc:sldMkLst>
          <pc:docMk/>
          <pc:sldMk cId="1621857054" sldId="2145705478"/>
        </pc:sldMkLst>
        <pc:spChg chg="mod">
          <ac:chgData name="Jacob Bedford" userId="S::jacob.bedford_unep-wcmc.org#ext#@wcmc-europe.eu::b6112e46-ae0d-4ee2-9bf8-d671e511c4b0" providerId="AD" clId="Web-{885515AB-17FD-FB13-7765-DAD033968988}" dt="2025-06-03T11:36:40.311" v="13" actId="1076"/>
          <ac:spMkLst>
            <pc:docMk/>
            <pc:sldMk cId="1621857054" sldId="2145705478"/>
            <ac:spMk id="6" creationId="{6FE90792-BA02-4257-6A92-2F33EC1EEF30}"/>
          </ac:spMkLst>
        </pc:spChg>
        <pc:spChg chg="mod">
          <ac:chgData name="Jacob Bedford" userId="S::jacob.bedford_unep-wcmc.org#ext#@wcmc-europe.eu::b6112e46-ae0d-4ee2-9bf8-d671e511c4b0" providerId="AD" clId="Web-{885515AB-17FD-FB13-7765-DAD033968988}" dt="2025-06-03T11:36:37.296" v="12" actId="1076"/>
          <ac:spMkLst>
            <pc:docMk/>
            <pc:sldMk cId="1621857054" sldId="2145705478"/>
            <ac:spMk id="8" creationId="{F9E0A356-62F3-5749-0D1D-FFA7C8C98038}"/>
          </ac:spMkLst>
        </pc:spChg>
        <pc:spChg chg="mod">
          <ac:chgData name="Jacob Bedford" userId="S::jacob.bedford_unep-wcmc.org#ext#@wcmc-europe.eu::b6112e46-ae0d-4ee2-9bf8-d671e511c4b0" providerId="AD" clId="Web-{885515AB-17FD-FB13-7765-DAD033968988}" dt="2025-06-03T11:36:43.187" v="14" actId="1076"/>
          <ac:spMkLst>
            <pc:docMk/>
            <pc:sldMk cId="1621857054" sldId="2145705478"/>
            <ac:spMk id="13" creationId="{9C0926EB-FC87-718D-0AB0-42254C0BC781}"/>
          </ac:spMkLst>
        </pc:spChg>
        <pc:spChg chg="mod">
          <ac:chgData name="Jacob Bedford" userId="S::jacob.bedford_unep-wcmc.org#ext#@wcmc-europe.eu::b6112e46-ae0d-4ee2-9bf8-d671e511c4b0" providerId="AD" clId="Web-{885515AB-17FD-FB13-7765-DAD033968988}" dt="2025-06-03T11:36:46.171" v="15" actId="1076"/>
          <ac:spMkLst>
            <pc:docMk/>
            <pc:sldMk cId="1621857054" sldId="2145705478"/>
            <ac:spMk id="16" creationId="{1CD5CA11-CC41-CC9E-BA07-772F0405B7FC}"/>
          </ac:spMkLst>
        </pc:spChg>
      </pc:sldChg>
    </pc:docChg>
  </pc:docChgLst>
  <pc:docChgLst>
    <pc:chgData name="Jacob Bedford" userId="S::jacob.bedford_unep-wcmc.org#ext#@wcmc-europe.eu::b6112e46-ae0d-4ee2-9bf8-d671e511c4b0" providerId="AD" clId="Web-{3343F4A5-89AA-0109-756D-C3453CA52763}"/>
    <pc:docChg chg="addSld modSld">
      <pc:chgData name="Jacob Bedford" userId="S::jacob.bedford_unep-wcmc.org#ext#@wcmc-europe.eu::b6112e46-ae0d-4ee2-9bf8-d671e511c4b0" providerId="AD" clId="Web-{3343F4A5-89AA-0109-756D-C3453CA52763}" dt="2025-06-02T15:45:54.730" v="110" actId="1076"/>
      <pc:docMkLst>
        <pc:docMk/>
      </pc:docMkLst>
      <pc:sldChg chg="modNotes">
        <pc:chgData name="Jacob Bedford" userId="S::jacob.bedford_unep-wcmc.org#ext#@wcmc-europe.eu::b6112e46-ae0d-4ee2-9bf8-d671e511c4b0" providerId="AD" clId="Web-{3343F4A5-89AA-0109-756D-C3453CA52763}" dt="2025-06-02T15:42:16.881" v="107"/>
        <pc:sldMkLst>
          <pc:docMk/>
          <pc:sldMk cId="154006445" sldId="2145705262"/>
        </pc:sldMkLst>
      </pc:sldChg>
      <pc:sldChg chg="modNotes">
        <pc:chgData name="Jacob Bedford" userId="S::jacob.bedford_unep-wcmc.org#ext#@wcmc-europe.eu::b6112e46-ae0d-4ee2-9bf8-d671e511c4b0" providerId="AD" clId="Web-{3343F4A5-89AA-0109-756D-C3453CA52763}" dt="2025-06-02T15:42:02.036" v="106"/>
        <pc:sldMkLst>
          <pc:docMk/>
          <pc:sldMk cId="466673177" sldId="2145705276"/>
        </pc:sldMkLst>
      </pc:sldChg>
      <pc:sldChg chg="delSp">
        <pc:chgData name="Jacob Bedford" userId="S::jacob.bedford_unep-wcmc.org#ext#@wcmc-europe.eu::b6112e46-ae0d-4ee2-9bf8-d671e511c4b0" providerId="AD" clId="Web-{3343F4A5-89AA-0109-756D-C3453CA52763}" dt="2025-06-02T15:29:58.846" v="66"/>
        <pc:sldMkLst>
          <pc:docMk/>
          <pc:sldMk cId="2435710930" sldId="2145705277"/>
        </pc:sldMkLst>
        <pc:spChg chg="del">
          <ac:chgData name="Jacob Bedford" userId="S::jacob.bedford_unep-wcmc.org#ext#@wcmc-europe.eu::b6112e46-ae0d-4ee2-9bf8-d671e511c4b0" providerId="AD" clId="Web-{3343F4A5-89AA-0109-756D-C3453CA52763}" dt="2025-06-02T15:29:58.846" v="66"/>
          <ac:spMkLst>
            <pc:docMk/>
            <pc:sldMk cId="2435710930" sldId="2145705277"/>
            <ac:spMk id="6" creationId="{34571EA3-BDDF-1752-A35D-3F87A12FCE04}"/>
          </ac:spMkLst>
        </pc:spChg>
      </pc:sldChg>
      <pc:sldChg chg="modSp">
        <pc:chgData name="Jacob Bedford" userId="S::jacob.bedford_unep-wcmc.org#ext#@wcmc-europe.eu::b6112e46-ae0d-4ee2-9bf8-d671e511c4b0" providerId="AD" clId="Web-{3343F4A5-89AA-0109-756D-C3453CA52763}" dt="2025-06-02T15:25:50.605" v="65" actId="1076"/>
        <pc:sldMkLst>
          <pc:docMk/>
          <pc:sldMk cId="1698221952" sldId="2145705314"/>
        </pc:sldMkLst>
        <pc:graphicFrameChg chg="mod modGraphic">
          <ac:chgData name="Jacob Bedford" userId="S::jacob.bedford_unep-wcmc.org#ext#@wcmc-europe.eu::b6112e46-ae0d-4ee2-9bf8-d671e511c4b0" providerId="AD" clId="Web-{3343F4A5-89AA-0109-756D-C3453CA52763}" dt="2025-06-02T15:25:50.605" v="65" actId="1076"/>
          <ac:graphicFrameMkLst>
            <pc:docMk/>
            <pc:sldMk cId="1698221952" sldId="2145705314"/>
            <ac:graphicFrameMk id="6" creationId="{2E0668BC-5C51-725A-DBED-1E7D90CAE15C}"/>
          </ac:graphicFrameMkLst>
        </pc:graphicFrameChg>
      </pc:sldChg>
      <pc:sldChg chg="modSp">
        <pc:chgData name="Jacob Bedford" userId="S::jacob.bedford_unep-wcmc.org#ext#@wcmc-europe.eu::b6112e46-ae0d-4ee2-9bf8-d671e511c4b0" providerId="AD" clId="Web-{3343F4A5-89AA-0109-756D-C3453CA52763}" dt="2025-06-02T15:25:47.777" v="64" actId="1076"/>
        <pc:sldMkLst>
          <pc:docMk/>
          <pc:sldMk cId="2233327682" sldId="2145705316"/>
        </pc:sldMkLst>
        <pc:picChg chg="mod modCrop">
          <ac:chgData name="Jacob Bedford" userId="S::jacob.bedford_unep-wcmc.org#ext#@wcmc-europe.eu::b6112e46-ae0d-4ee2-9bf8-d671e511c4b0" providerId="AD" clId="Web-{3343F4A5-89AA-0109-756D-C3453CA52763}" dt="2025-06-02T15:25:47.293" v="63"/>
          <ac:picMkLst>
            <pc:docMk/>
            <pc:sldMk cId="2233327682" sldId="2145705316"/>
            <ac:picMk id="5" creationId="{7CF5D62D-E6B6-989B-192D-C2686E893599}"/>
          </ac:picMkLst>
        </pc:picChg>
        <pc:picChg chg="mod">
          <ac:chgData name="Jacob Bedford" userId="S::jacob.bedford_unep-wcmc.org#ext#@wcmc-europe.eu::b6112e46-ae0d-4ee2-9bf8-d671e511c4b0" providerId="AD" clId="Web-{3343F4A5-89AA-0109-756D-C3453CA52763}" dt="2025-06-02T15:25:47.777" v="64" actId="1076"/>
          <ac:picMkLst>
            <pc:docMk/>
            <pc:sldMk cId="2233327682" sldId="2145705316"/>
            <ac:picMk id="19" creationId="{EC0B5447-D3B4-3B23-36CD-68C14E0D6548}"/>
          </ac:picMkLst>
        </pc:picChg>
      </pc:sldChg>
      <pc:sldChg chg="modSp add">
        <pc:chgData name="Jacob Bedford" userId="S::jacob.bedford_unep-wcmc.org#ext#@wcmc-europe.eu::b6112e46-ae0d-4ee2-9bf8-d671e511c4b0" providerId="AD" clId="Web-{3343F4A5-89AA-0109-756D-C3453CA52763}" dt="2025-06-02T15:14:30.666" v="5" actId="20577"/>
        <pc:sldMkLst>
          <pc:docMk/>
          <pc:sldMk cId="3471082605" sldId="2145705470"/>
        </pc:sldMkLst>
        <pc:spChg chg="mod">
          <ac:chgData name="Jacob Bedford" userId="S::jacob.bedford_unep-wcmc.org#ext#@wcmc-europe.eu::b6112e46-ae0d-4ee2-9bf8-d671e511c4b0" providerId="AD" clId="Web-{3343F4A5-89AA-0109-756D-C3453CA52763}" dt="2025-06-02T15:14:30.666" v="5" actId="20577"/>
          <ac:spMkLst>
            <pc:docMk/>
            <pc:sldMk cId="3471082605" sldId="2145705470"/>
            <ac:spMk id="10" creationId="{17A58227-82D2-1881-BC41-53A2A5B9F341}"/>
          </ac:spMkLst>
        </pc:spChg>
      </pc:sldChg>
      <pc:sldChg chg="modSp">
        <pc:chgData name="Jacob Bedford" userId="S::jacob.bedford_unep-wcmc.org#ext#@wcmc-europe.eu::b6112e46-ae0d-4ee2-9bf8-d671e511c4b0" providerId="AD" clId="Web-{3343F4A5-89AA-0109-756D-C3453CA52763}" dt="2025-06-02T15:45:54.730" v="110" actId="1076"/>
        <pc:sldMkLst>
          <pc:docMk/>
          <pc:sldMk cId="505006849" sldId="2145705474"/>
        </pc:sldMkLst>
        <pc:spChg chg="mod">
          <ac:chgData name="Jacob Bedford" userId="S::jacob.bedford_unep-wcmc.org#ext#@wcmc-europe.eu::b6112e46-ae0d-4ee2-9bf8-d671e511c4b0" providerId="AD" clId="Web-{3343F4A5-89AA-0109-756D-C3453CA52763}" dt="2025-06-02T15:45:54.667" v="108" actId="1076"/>
          <ac:spMkLst>
            <pc:docMk/>
            <pc:sldMk cId="505006849" sldId="2145705474"/>
            <ac:spMk id="2" creationId="{573EF052-6FFA-C007-5657-385F81752996}"/>
          </ac:spMkLst>
        </pc:spChg>
        <pc:spChg chg="mod">
          <ac:chgData name="Jacob Bedford" userId="S::jacob.bedford_unep-wcmc.org#ext#@wcmc-europe.eu::b6112e46-ae0d-4ee2-9bf8-d671e511c4b0" providerId="AD" clId="Web-{3343F4A5-89AA-0109-756D-C3453CA52763}" dt="2025-06-02T15:45:54.699" v="109" actId="1076"/>
          <ac:spMkLst>
            <pc:docMk/>
            <pc:sldMk cId="505006849" sldId="2145705474"/>
            <ac:spMk id="6" creationId="{793813CF-CC4A-ACB3-FCA0-786A4D2E7F96}"/>
          </ac:spMkLst>
        </pc:spChg>
        <pc:spChg chg="mod">
          <ac:chgData name="Jacob Bedford" userId="S::jacob.bedford_unep-wcmc.org#ext#@wcmc-europe.eu::b6112e46-ae0d-4ee2-9bf8-d671e511c4b0" providerId="AD" clId="Web-{3343F4A5-89AA-0109-756D-C3453CA52763}" dt="2025-06-02T15:45:54.730" v="110" actId="1076"/>
          <ac:spMkLst>
            <pc:docMk/>
            <pc:sldMk cId="505006849" sldId="2145705474"/>
            <ac:spMk id="12" creationId="{F0054601-E14C-7029-8515-D4F34802F7AE}"/>
          </ac:spMkLst>
        </pc:spChg>
      </pc:sldChg>
    </pc:docChg>
  </pc:docChgLst>
  <pc:docChgLst>
    <pc:chgData name="Jacob Bedford" userId="S::jacob.bedford_unep-wcmc.org#ext#@wcmc-europe.eu::b6112e46-ae0d-4ee2-9bf8-d671e511c4b0" providerId="AD" clId="Web-{23EC6942-F97C-3AA9-7199-F387FF2736D0}"/>
    <pc:docChg chg="modSld">
      <pc:chgData name="Jacob Bedford" userId="S::jacob.bedford_unep-wcmc.org#ext#@wcmc-europe.eu::b6112e46-ae0d-4ee2-9bf8-d671e511c4b0" providerId="AD" clId="Web-{23EC6942-F97C-3AA9-7199-F387FF2736D0}" dt="2025-05-28T14:34:33.075" v="1" actId="20577"/>
      <pc:docMkLst>
        <pc:docMk/>
      </pc:docMkLst>
      <pc:sldChg chg="modSp">
        <pc:chgData name="Jacob Bedford" userId="S::jacob.bedford_unep-wcmc.org#ext#@wcmc-europe.eu::b6112e46-ae0d-4ee2-9bf8-d671e511c4b0" providerId="AD" clId="Web-{23EC6942-F97C-3AA9-7199-F387FF2736D0}" dt="2025-05-28T14:34:33.075" v="1" actId="20577"/>
        <pc:sldMkLst>
          <pc:docMk/>
          <pc:sldMk cId="2652872151" sldId="284"/>
        </pc:sldMkLst>
        <pc:spChg chg="mod">
          <ac:chgData name="Jacob Bedford" userId="S::jacob.bedford_unep-wcmc.org#ext#@wcmc-europe.eu::b6112e46-ae0d-4ee2-9bf8-d671e511c4b0" providerId="AD" clId="Web-{23EC6942-F97C-3AA9-7199-F387FF2736D0}" dt="2025-05-28T14:34:33.075" v="1" actId="20577"/>
          <ac:spMkLst>
            <pc:docMk/>
            <pc:sldMk cId="2652872151" sldId="284"/>
            <ac:spMk id="3" creationId="{2A300F09-1E50-3A31-C8BB-94DEB0FC5315}"/>
          </ac:spMkLst>
        </pc:spChg>
      </pc:sldChg>
    </pc:docChg>
  </pc:docChgLst>
  <pc:docChgLst>
    <pc:chgData name="Jacob Bedford" userId="84e525e2-67f6-469d-8308-fdd58f162e61" providerId="ADAL" clId="{9BBEE1E7-6286-46F8-8F4A-01CE94C0FFB4}"/>
    <pc:docChg chg="undo custSel addSld delSld modSld sldOrd">
      <pc:chgData name="Jacob Bedford" userId="84e525e2-67f6-469d-8308-fdd58f162e61" providerId="ADAL" clId="{9BBEE1E7-6286-46F8-8F4A-01CE94C0FFB4}" dt="2025-01-22T15:51:17.168" v="2296" actId="14100"/>
      <pc:docMkLst>
        <pc:docMk/>
      </pc:docMkLst>
      <pc:sldChg chg="add del">
        <pc:chgData name="Jacob Bedford" userId="84e525e2-67f6-469d-8308-fdd58f162e61" providerId="ADAL" clId="{9BBEE1E7-6286-46F8-8F4A-01CE94C0FFB4}" dt="2025-01-20T16:02:36.783" v="155"/>
        <pc:sldMkLst>
          <pc:docMk/>
          <pc:sldMk cId="3171972555" sldId="283"/>
        </pc:sldMkLst>
      </pc:sldChg>
      <pc:sldChg chg="modSp add mod modNotesTx">
        <pc:chgData name="Jacob Bedford" userId="84e525e2-67f6-469d-8308-fdd58f162e61" providerId="ADAL" clId="{9BBEE1E7-6286-46F8-8F4A-01CE94C0FFB4}" dt="2025-01-20T16:28:12.504" v="252" actId="20577"/>
        <pc:sldMkLst>
          <pc:docMk/>
          <pc:sldMk cId="2652872151" sldId="284"/>
        </pc:sldMkLst>
      </pc:sldChg>
      <pc:sldChg chg="modSp mod modNotesTx">
        <pc:chgData name="Jacob Bedford" userId="84e525e2-67f6-469d-8308-fdd58f162e61" providerId="ADAL" clId="{9BBEE1E7-6286-46F8-8F4A-01CE94C0FFB4}" dt="2025-01-20T17:20:00.106" v="2279" actId="20577"/>
        <pc:sldMkLst>
          <pc:docMk/>
          <pc:sldMk cId="362653751" sldId="2145705299"/>
        </pc:sldMkLst>
      </pc:sldChg>
      <pc:sldChg chg="modSp mod">
        <pc:chgData name="Jacob Bedford" userId="84e525e2-67f6-469d-8308-fdd58f162e61" providerId="ADAL" clId="{9BBEE1E7-6286-46F8-8F4A-01CE94C0FFB4}" dt="2025-01-20T16:28:28.108" v="253" actId="1076"/>
        <pc:sldMkLst>
          <pc:docMk/>
          <pc:sldMk cId="935645700" sldId="2145705301"/>
        </pc:sldMkLst>
      </pc:sldChg>
      <pc:sldChg chg="modNotesTx">
        <pc:chgData name="Jacob Bedford" userId="84e525e2-67f6-469d-8308-fdd58f162e61" providerId="ADAL" clId="{9BBEE1E7-6286-46F8-8F4A-01CE94C0FFB4}" dt="2025-01-14T10:09:35.309" v="120" actId="20577"/>
        <pc:sldMkLst>
          <pc:docMk/>
          <pc:sldMk cId="1609818051" sldId="2145705305"/>
        </pc:sldMkLst>
      </pc:sldChg>
      <pc:sldChg chg="modNotesTx">
        <pc:chgData name="Jacob Bedford" userId="84e525e2-67f6-469d-8308-fdd58f162e61" providerId="ADAL" clId="{9BBEE1E7-6286-46F8-8F4A-01CE94C0FFB4}" dt="2025-01-14T10:04:28.540" v="1" actId="20577"/>
        <pc:sldMkLst>
          <pc:docMk/>
          <pc:sldMk cId="179289079" sldId="2145705312"/>
        </pc:sldMkLst>
      </pc:sldChg>
      <pc:sldChg chg="modNotesTx">
        <pc:chgData name="Jacob Bedford" userId="84e525e2-67f6-469d-8308-fdd58f162e61" providerId="ADAL" clId="{9BBEE1E7-6286-46F8-8F4A-01CE94C0FFB4}" dt="2025-01-14T10:05:40.996" v="116" actId="20577"/>
        <pc:sldMkLst>
          <pc:docMk/>
          <pc:sldMk cId="3130005222" sldId="2145705313"/>
        </pc:sldMkLst>
      </pc:sldChg>
      <pc:sldChg chg="modNotesTx">
        <pc:chgData name="Jacob Bedford" userId="84e525e2-67f6-469d-8308-fdd58f162e61" providerId="ADAL" clId="{9BBEE1E7-6286-46F8-8F4A-01CE94C0FFB4}" dt="2025-01-14T10:06:16.155" v="119" actId="20577"/>
        <pc:sldMkLst>
          <pc:docMk/>
          <pc:sldMk cId="1698221952" sldId="2145705314"/>
        </pc:sldMkLst>
      </pc:sldChg>
      <pc:sldChg chg="modSp del mod">
        <pc:chgData name="Jacob Bedford" userId="84e525e2-67f6-469d-8308-fdd58f162e61" providerId="ADAL" clId="{9BBEE1E7-6286-46F8-8F4A-01CE94C0FFB4}" dt="2025-01-20T16:27:28.872" v="225" actId="47"/>
        <pc:sldMkLst>
          <pc:docMk/>
          <pc:sldMk cId="507131020" sldId="2145705438"/>
        </pc:sldMkLst>
      </pc:sldChg>
      <pc:sldChg chg="modNotesTx">
        <pc:chgData name="Jacob Bedford" userId="84e525e2-67f6-469d-8308-fdd58f162e61" providerId="ADAL" clId="{9BBEE1E7-6286-46F8-8F4A-01CE94C0FFB4}" dt="2025-01-20T17:18:22.015" v="2095" actId="20577"/>
        <pc:sldMkLst>
          <pc:docMk/>
          <pc:sldMk cId="2123794056" sldId="2145705441"/>
        </pc:sldMkLst>
      </pc:sldChg>
      <pc:sldChg chg="modNotesTx">
        <pc:chgData name="Jacob Bedford" userId="84e525e2-67f6-469d-8308-fdd58f162e61" providerId="ADAL" clId="{9BBEE1E7-6286-46F8-8F4A-01CE94C0FFB4}" dt="2025-01-20T16:59:09.411" v="1215" actId="20577"/>
        <pc:sldMkLst>
          <pc:docMk/>
          <pc:sldMk cId="4009211554" sldId="2145705442"/>
        </pc:sldMkLst>
      </pc:sldChg>
      <pc:sldChg chg="new del">
        <pc:chgData name="Jacob Bedford" userId="84e525e2-67f6-469d-8308-fdd58f162e61" providerId="ADAL" clId="{9BBEE1E7-6286-46F8-8F4A-01CE94C0FFB4}" dt="2025-01-20T16:27:30.282" v="226" actId="47"/>
        <pc:sldMkLst>
          <pc:docMk/>
          <pc:sldMk cId="615703213" sldId="2145705469"/>
        </pc:sldMkLst>
      </pc:sldChg>
      <pc:sldChg chg="addSp modSp new del mod setBg">
        <pc:chgData name="Jacob Bedford" userId="84e525e2-67f6-469d-8308-fdd58f162e61" providerId="ADAL" clId="{9BBEE1E7-6286-46F8-8F4A-01CE94C0FFB4}" dt="2025-01-20T16:13:41.056" v="196" actId="47"/>
        <pc:sldMkLst>
          <pc:docMk/>
          <pc:sldMk cId="1232575854" sldId="2145705469"/>
        </pc:sldMkLst>
      </pc:sldChg>
      <pc:sldChg chg="addSp delSp modSp new del mod setBg">
        <pc:chgData name="Jacob Bedford" userId="84e525e2-67f6-469d-8308-fdd58f162e61" providerId="ADAL" clId="{9BBEE1E7-6286-46F8-8F4A-01CE94C0FFB4}" dt="2025-01-20T16:02:29.905" v="152" actId="47"/>
        <pc:sldMkLst>
          <pc:docMk/>
          <pc:sldMk cId="2850078984" sldId="2145705469"/>
        </pc:sldMkLst>
      </pc:sldChg>
      <pc:sldChg chg="new del">
        <pc:chgData name="Jacob Bedford" userId="84e525e2-67f6-469d-8308-fdd58f162e61" providerId="ADAL" clId="{9BBEE1E7-6286-46F8-8F4A-01CE94C0FFB4}" dt="2025-01-20T16:49:49.872" v="256" actId="47"/>
        <pc:sldMkLst>
          <pc:docMk/>
          <pc:sldMk cId="4145321514" sldId="2145705469"/>
        </pc:sldMkLst>
      </pc:sldChg>
      <pc:sldChg chg="modSp add mod modNotesTx">
        <pc:chgData name="Jacob Bedford" userId="84e525e2-67f6-469d-8308-fdd58f162e61" providerId="ADAL" clId="{9BBEE1E7-6286-46F8-8F4A-01CE94C0FFB4}" dt="2025-01-20T17:04:30.962" v="1313" actId="20577"/>
        <pc:sldMkLst>
          <pc:docMk/>
          <pc:sldMk cId="505006849" sldId="2145705474"/>
        </pc:sldMkLst>
      </pc:sldChg>
      <pc:sldChg chg="modSp add mod modNotesTx">
        <pc:chgData name="Jacob Bedford" userId="84e525e2-67f6-469d-8308-fdd58f162e61" providerId="ADAL" clId="{9BBEE1E7-6286-46F8-8F4A-01CE94C0FFB4}" dt="2025-01-22T15:51:17.168" v="2296" actId="14100"/>
        <pc:sldMkLst>
          <pc:docMk/>
          <pc:sldMk cId="2332429878" sldId="2145705475"/>
        </pc:sldMkLst>
      </pc:sldChg>
      <pc:sldChg chg="modSp add mod modNotesTx">
        <pc:chgData name="Jacob Bedford" userId="84e525e2-67f6-469d-8308-fdd58f162e61" providerId="ADAL" clId="{9BBEE1E7-6286-46F8-8F4A-01CE94C0FFB4}" dt="2025-01-20T16:55:10.108" v="844" actId="20577"/>
        <pc:sldMkLst>
          <pc:docMk/>
          <pc:sldMk cId="791764925" sldId="2145705476"/>
        </pc:sldMkLst>
      </pc:sldChg>
      <pc:sldChg chg="modSp add mod ord modNotesTx">
        <pc:chgData name="Jacob Bedford" userId="84e525e2-67f6-469d-8308-fdd58f162e61" providerId="ADAL" clId="{9BBEE1E7-6286-46F8-8F4A-01CE94C0FFB4}" dt="2025-01-22T15:50:48.901" v="2290" actId="1076"/>
        <pc:sldMkLst>
          <pc:docMk/>
          <pc:sldMk cId="446505008" sldId="2145705477"/>
        </pc:sldMkLst>
      </pc:sldChg>
      <pc:sldChg chg="modSp add mod modNotesTx">
        <pc:chgData name="Jacob Bedford" userId="84e525e2-67f6-469d-8308-fdd58f162e61" providerId="ADAL" clId="{9BBEE1E7-6286-46F8-8F4A-01CE94C0FFB4}" dt="2025-01-22T15:51:08.143" v="2294" actId="1076"/>
        <pc:sldMkLst>
          <pc:docMk/>
          <pc:sldMk cId="1621857054" sldId="2145705478"/>
        </pc:sldMkLst>
      </pc:sldChg>
      <pc:sldChg chg="modSp add mod">
        <pc:chgData name="Jacob Bedford" userId="84e525e2-67f6-469d-8308-fdd58f162e61" providerId="ADAL" clId="{9BBEE1E7-6286-46F8-8F4A-01CE94C0FFB4}" dt="2025-01-20T17:12:38.069" v="1637" actId="20577"/>
        <pc:sldMkLst>
          <pc:docMk/>
          <pc:sldMk cId="1738445262" sldId="2145705479"/>
        </pc:sldMkLst>
      </pc:sldChg>
      <pc:sldChg chg="add del">
        <pc:chgData name="Jacob Bedford" userId="84e525e2-67f6-469d-8308-fdd58f162e61" providerId="ADAL" clId="{9BBEE1E7-6286-46F8-8F4A-01CE94C0FFB4}" dt="2025-01-20T17:13:00.086" v="1639" actId="47"/>
        <pc:sldMkLst>
          <pc:docMk/>
          <pc:sldMk cId="2906832907" sldId="2145705480"/>
        </pc:sldMkLst>
      </pc:sldChg>
      <pc:sldChg chg="modSp add mod modNotesTx">
        <pc:chgData name="Jacob Bedford" userId="84e525e2-67f6-469d-8308-fdd58f162e61" providerId="ADAL" clId="{9BBEE1E7-6286-46F8-8F4A-01CE94C0FFB4}" dt="2025-01-20T17:18:47.164" v="2207" actId="313"/>
        <pc:sldMkLst>
          <pc:docMk/>
          <pc:sldMk cId="1558795568" sldId="2145705481"/>
        </pc:sldMkLst>
      </pc:sldChg>
      <pc:sldChg chg="modSp add del mod">
        <pc:chgData name="Jacob Bedford" userId="84e525e2-67f6-469d-8308-fdd58f162e61" providerId="ADAL" clId="{9BBEE1E7-6286-46F8-8F4A-01CE94C0FFB4}" dt="2025-01-20T17:17:05.913" v="1806" actId="47"/>
        <pc:sldMkLst>
          <pc:docMk/>
          <pc:sldMk cId="2916525710" sldId="2145705482"/>
        </pc:sldMkLst>
      </pc:sldChg>
      <pc:sldChg chg="modSp add mod modNotesTx">
        <pc:chgData name="Jacob Bedford" userId="84e525e2-67f6-469d-8308-fdd58f162e61" providerId="ADAL" clId="{9BBEE1E7-6286-46F8-8F4A-01CE94C0FFB4}" dt="2025-01-20T17:17:52.264" v="1976" actId="20577"/>
        <pc:sldMkLst>
          <pc:docMk/>
          <pc:sldMk cId="225198634" sldId="2145705483"/>
        </pc:sldMkLst>
      </pc:sldChg>
      <pc:sldChg chg="add del">
        <pc:chgData name="Jacob Bedford" userId="84e525e2-67f6-469d-8308-fdd58f162e61" providerId="ADAL" clId="{9BBEE1E7-6286-46F8-8F4A-01CE94C0FFB4}" dt="2025-01-20T17:17:07.518" v="1807" actId="47"/>
        <pc:sldMkLst>
          <pc:docMk/>
          <pc:sldMk cId="3853577968" sldId="2145705483"/>
        </pc:sldMkLst>
      </pc:sldChg>
    </pc:docChg>
  </pc:docChgLst>
  <pc:docChgLst>
    <pc:chgData name="Jacob Bedford" userId="S::jacob.bedford_unep-wcmc.org#ext#@wcmc-europe.eu::b6112e46-ae0d-4ee2-9bf8-d671e511c4b0" providerId="AD" clId="Web-{E2F29B50-C717-C421-8CCC-151491D9249F}"/>
    <pc:docChg chg="modSld">
      <pc:chgData name="Jacob Bedford" userId="S::jacob.bedford_unep-wcmc.org#ext#@wcmc-europe.eu::b6112e46-ae0d-4ee2-9bf8-d671e511c4b0" providerId="AD" clId="Web-{E2F29B50-C717-C421-8CCC-151491D9249F}" dt="2025-06-04T15:38:32.432" v="20"/>
      <pc:docMkLst>
        <pc:docMk/>
      </pc:docMkLst>
      <pc:sldChg chg="modNotes">
        <pc:chgData name="Jacob Bedford" userId="S::jacob.bedford_unep-wcmc.org#ext#@wcmc-europe.eu::b6112e46-ae0d-4ee2-9bf8-d671e511c4b0" providerId="AD" clId="Web-{E2F29B50-C717-C421-8CCC-151491D9249F}" dt="2025-06-04T15:38:32.432" v="20"/>
        <pc:sldMkLst>
          <pc:docMk/>
          <pc:sldMk cId="3482787455" sldId="21457053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ACA26E-6432-48FD-9460-4F8D0FE529D1}" type="datetimeFigureOut">
              <a:rPr lang="en-US" smtClean="0"/>
              <a:t>6/4/2025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7A29E8-8DB5-4F6C-AAD6-232C53DE562F}" type="slidenum">
              <a:rPr lang="en-US" smtClean="0"/>
              <a:t>‹#›</a:t>
            </a:fld>
            <a:endParaRPr lang="en-US"/>
          </a:p>
        </p:txBody>
      </p:sp>
    </p:spTree>
    <p:extLst>
      <p:ext uri="{BB962C8B-B14F-4D97-AF65-F5344CB8AC3E}">
        <p14:creationId xmlns:p14="http://schemas.microsoft.com/office/powerpoint/2010/main" val="1320444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capitalscoalition.org/capitals-approach/natural-capital-protocol/"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capitalscoalition.org/wp-content/uploads/2023/10/Align_site_level_implementation_guidance.pdf"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capitalscoalition.org/wp-content/uploads/2023/10/Align_supply_level_impementation_guidance.pdf"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7A29E8-8DB5-4F6C-AAD6-232C53DE562F}" type="slidenum">
              <a:rPr lang="en-US" smtClean="0"/>
              <a:t>1</a:t>
            </a:fld>
            <a:endParaRPr lang="en-US"/>
          </a:p>
        </p:txBody>
      </p:sp>
    </p:spTree>
    <p:extLst>
      <p:ext uri="{BB962C8B-B14F-4D97-AF65-F5344CB8AC3E}">
        <p14:creationId xmlns:p14="http://schemas.microsoft.com/office/powerpoint/2010/main" val="4054908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E7EBE-CC0B-26C4-3BDF-4449B2425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B712DB-C6D8-D384-A970-E29DCF1DC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EDABD0-933E-FEDA-02F1-260646C48ED0}"/>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686E2BD2-E814-91D9-BB07-F07E9016608B}"/>
              </a:ext>
            </a:extLst>
          </p:cNvPr>
          <p:cNvSpPr>
            <a:spLocks noGrp="1"/>
          </p:cNvSpPr>
          <p:nvPr>
            <p:ph type="sldNum" sz="quarter" idx="5"/>
          </p:nvPr>
        </p:nvSpPr>
        <p:spPr/>
        <p:txBody>
          <a:bodyPr/>
          <a:lstStyle/>
          <a:p>
            <a:fld id="{A55971BB-2361-4F7C-B860-3A1C50FC42C2}" type="slidenum">
              <a:rPr lang="en-GB" smtClean="0"/>
              <a:t>2</a:t>
            </a:fld>
            <a:endParaRPr lang="en-GB"/>
          </a:p>
        </p:txBody>
      </p:sp>
    </p:spTree>
    <p:extLst>
      <p:ext uri="{BB962C8B-B14F-4D97-AF65-F5344CB8AC3E}">
        <p14:creationId xmlns:p14="http://schemas.microsoft.com/office/powerpoint/2010/main" val="3564410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this module on an introduction to the recommendations on measurement and valuation, prepared by the Align project. </a:t>
            </a:r>
          </a:p>
        </p:txBody>
      </p:sp>
      <p:sp>
        <p:nvSpPr>
          <p:cNvPr id="4" name="Slide Number Placeholder 3"/>
          <p:cNvSpPr>
            <a:spLocks noGrp="1"/>
          </p:cNvSpPr>
          <p:nvPr>
            <p:ph type="sldNum" sz="quarter" idx="5"/>
          </p:nvPr>
        </p:nvSpPr>
        <p:spPr/>
        <p:txBody>
          <a:bodyPr/>
          <a:lstStyle/>
          <a:p>
            <a:fld id="{A55971BB-2361-4F7C-B860-3A1C50FC42C2}" type="slidenum">
              <a:rPr lang="en-GB" smtClean="0"/>
              <a:t>3</a:t>
            </a:fld>
            <a:endParaRPr lang="en-GB"/>
          </a:p>
        </p:txBody>
      </p:sp>
    </p:spTree>
    <p:extLst>
      <p:ext uri="{BB962C8B-B14F-4D97-AF65-F5344CB8AC3E}">
        <p14:creationId xmlns:p14="http://schemas.microsoft.com/office/powerpoint/2010/main" val="1648117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A4C78-300F-60A2-00F0-04E06FD50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7602D1-B169-D3AB-B5AC-AE7C674440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B068AC-4C0B-695B-7DC2-EE10C9F37BC9}"/>
              </a:ext>
            </a:extLst>
          </p:cNvPr>
          <p:cNvSpPr>
            <a:spLocks noGrp="1"/>
          </p:cNvSpPr>
          <p:nvPr>
            <p:ph type="body" idx="1"/>
          </p:nvPr>
        </p:nvSpPr>
        <p:spPr/>
        <p:txBody>
          <a:bodyPr/>
          <a:lstStyle/>
          <a:p>
            <a:r>
              <a:rPr lang="en-GB" dirty="0"/>
              <a:t>There is an urgent need to provide an agreed set of principles and technical criteria setting out ‘what’ elements of biodiversity should be measured and valued and ‘how’ this should be done in different decision-making contexts. The Align project - Aligning accounting approaches for nature - came into life with the objective to co-develop recommendations for a standard on corporate biodiversity measurements and valuation. Align aimed at providing businesses and financial institutions with principles and criteria for biodiversity measurement and valuation. The Align project was funded by the European Commission, and led by UNEP-WCMC, the Capitals Coalition, Arcadis, and ICF, with the support of WCMC Europe. The Align project recommendations for a standard on corporate biodiversity measurement and valuation (the Align recommendations in short) were published in December 2022 and set out a ‘journey towards corporate biodiversity accounting’. The recommendations can be downloaded from the Align website.</a:t>
            </a:r>
            <a:endParaRPr lang="en-US" dirty="0">
              <a:cs typeface="Calibri"/>
            </a:endParaRPr>
          </a:p>
          <a:p>
            <a:endParaRPr lang="en-GB" dirty="0">
              <a:ea typeface="Calibri"/>
              <a:cs typeface="Calibri"/>
            </a:endParaRPr>
          </a:p>
        </p:txBody>
      </p:sp>
      <p:sp>
        <p:nvSpPr>
          <p:cNvPr id="4" name="Slide Number Placeholder 3">
            <a:extLst>
              <a:ext uri="{FF2B5EF4-FFF2-40B4-BE49-F238E27FC236}">
                <a16:creationId xmlns:a16="http://schemas.microsoft.com/office/drawing/2014/main" id="{ACC2D753-5751-C3CB-33AD-10C13FAB1111}"/>
              </a:ext>
            </a:extLst>
          </p:cNvPr>
          <p:cNvSpPr>
            <a:spLocks noGrp="1"/>
          </p:cNvSpPr>
          <p:nvPr>
            <p:ph type="sldNum" sz="quarter" idx="5"/>
          </p:nvPr>
        </p:nvSpPr>
        <p:spPr/>
        <p:txBody>
          <a:bodyPr/>
          <a:lstStyle/>
          <a:p>
            <a:fld id="{07FF2981-805C-CC42-AEE1-3D0954E3122B}" type="slidenum">
              <a:rPr lang="en-US" smtClean="0"/>
              <a:t>5</a:t>
            </a:fld>
            <a:endParaRPr lang="en-US"/>
          </a:p>
        </p:txBody>
      </p:sp>
    </p:spTree>
    <p:extLst>
      <p:ext uri="{BB962C8B-B14F-4D97-AF65-F5344CB8AC3E}">
        <p14:creationId xmlns:p14="http://schemas.microsoft.com/office/powerpoint/2010/main" val="2399155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7B29BA-B0A6-489D-AE91-5763953DAA9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4322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module has 2 core learning objectives.</a:t>
            </a:r>
          </a:p>
        </p:txBody>
      </p:sp>
    </p:spTree>
    <p:extLst>
      <p:ext uri="{BB962C8B-B14F-4D97-AF65-F5344CB8AC3E}">
        <p14:creationId xmlns:p14="http://schemas.microsoft.com/office/powerpoint/2010/main" val="2373818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In this section, we will explore the different decision making context measurement approaches can support. It is important to understand the decision making context to select appropriate methods.</a:t>
            </a:r>
          </a:p>
        </p:txBody>
      </p:sp>
      <p:sp>
        <p:nvSpPr>
          <p:cNvPr id="4" name="Slide Number Placeholder 3"/>
          <p:cNvSpPr>
            <a:spLocks noGrp="1"/>
          </p:cNvSpPr>
          <p:nvPr>
            <p:ph type="sldNum" sz="quarter" idx="5"/>
          </p:nvPr>
        </p:nvSpPr>
        <p:spPr/>
        <p:txBody>
          <a:bodyPr/>
          <a:lstStyle/>
          <a:p>
            <a:fld id="{647A29E8-8DB5-4F6C-AAD6-232C53DE562F}" type="slidenum">
              <a:rPr lang="en-US" smtClean="0"/>
              <a:t>8</a:t>
            </a:fld>
            <a:endParaRPr lang="en-US"/>
          </a:p>
        </p:txBody>
      </p:sp>
    </p:spTree>
    <p:extLst>
      <p:ext uri="{BB962C8B-B14F-4D97-AF65-F5344CB8AC3E}">
        <p14:creationId xmlns:p14="http://schemas.microsoft.com/office/powerpoint/2010/main" val="126041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a typeface="Calibri"/>
                <a:cs typeface="Calibri"/>
              </a:rPr>
              <a:t>Organisational</a:t>
            </a:r>
            <a:r>
              <a:rPr lang="en-US" dirty="0">
                <a:ea typeface="Calibri"/>
                <a:cs typeface="Calibri"/>
              </a:rPr>
              <a:t> focus areas are defined as </a:t>
            </a:r>
            <a:r>
              <a:rPr lang="en-US" dirty="0"/>
              <a:t>the part or parts of the business for which biodiversity measurement will be undertaken, e.g. the company as a whole, a business unit, product, project or portfolio.</a:t>
            </a:r>
          </a:p>
          <a:p>
            <a:r>
              <a:rPr lang="en-US" dirty="0"/>
              <a:t>The Align recommendations outline four main organizational focus areas: site or project level, supply chain, product level and corporate level.</a:t>
            </a:r>
            <a:endParaRPr lang="en-US" dirty="0">
              <a:ea typeface="Calibri"/>
              <a:cs typeface="Calibri"/>
            </a:endParaRPr>
          </a:p>
          <a:p>
            <a:r>
              <a:rPr lang="en-US" dirty="0"/>
              <a:t>The Align technical criteria focus on the first two:</a:t>
            </a:r>
            <a:endParaRPr lang="en-US" dirty="0">
              <a:ea typeface="Calibri"/>
              <a:cs typeface="Calibri"/>
            </a:endParaRPr>
          </a:p>
          <a:p>
            <a:r>
              <a:rPr lang="en-US" dirty="0"/>
              <a:t>Site or project level: site level usually refers to existing sites while project level usually refers to planned undertakings or initiatives at a specific location; site and project level impacts are directly related to the site or project activities, processes, and incidents and exclude supply chains delivering to the site or project. </a:t>
            </a:r>
          </a:p>
          <a:p>
            <a:r>
              <a:rPr lang="en-US" dirty="0"/>
              <a:t>Supply chain: focus is on the upstream parts of the value chain where primary sectors are active (e.g. extraction of raw materials, agriculture, fisheries, forestry).</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9</a:t>
            </a:fld>
            <a:endParaRPr lang="en-US"/>
          </a:p>
        </p:txBody>
      </p:sp>
    </p:spTree>
    <p:extLst>
      <p:ext uri="{BB962C8B-B14F-4D97-AF65-F5344CB8AC3E}">
        <p14:creationId xmlns:p14="http://schemas.microsoft.com/office/powerpoint/2010/main" val="3862961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The business application is defined as </a:t>
            </a:r>
            <a:r>
              <a:rPr lang="en-US" dirty="0"/>
              <a:t>the intended use of the results of a measurement process, to help inform decision-making</a:t>
            </a:r>
          </a:p>
          <a:p>
            <a:endParaRPr lang="en-US" dirty="0"/>
          </a:p>
          <a:p>
            <a:r>
              <a:rPr lang="en-US" dirty="0"/>
              <a:t>Three clusters of business applications are considered from a measurement perspective: </a:t>
            </a:r>
            <a:endParaRPr lang="en-US" dirty="0">
              <a:ea typeface="Calibri"/>
              <a:cs typeface="Calibri"/>
            </a:endParaRPr>
          </a:p>
          <a:p>
            <a:r>
              <a:rPr lang="en-US" dirty="0"/>
              <a:t>1.Screening of risks related to potential impacts and dependencies, and opportunities for mitigation; it requires less detailed measurement approaches and might even have qualitative outcomes; outputs are indicative in nature but sufficient for </a:t>
            </a:r>
            <a:r>
              <a:rPr lang="en-US" dirty="0" err="1"/>
              <a:t>prioritisation</a:t>
            </a:r>
            <a:r>
              <a:rPr lang="en-US" dirty="0"/>
              <a:t> purposes. </a:t>
            </a:r>
            <a:endParaRPr lang="en-US" dirty="0">
              <a:ea typeface="Calibri"/>
              <a:cs typeface="Calibri"/>
            </a:endParaRPr>
          </a:p>
          <a:p>
            <a:r>
              <a:rPr lang="en-US" dirty="0"/>
              <a:t>2.Measuring actual (as opposed to ‘potential’) biodiversity impacts and performance; this requires more precise, quantified figures to understand the change in biodiversity state that is observed or predicted based on a company’s activities. </a:t>
            </a:r>
            <a:endParaRPr lang="en-US" dirty="0">
              <a:ea typeface="Calibri"/>
              <a:cs typeface="Calibri"/>
            </a:endParaRPr>
          </a:p>
          <a:p>
            <a:r>
              <a:rPr lang="en-US" dirty="0"/>
              <a:t>3.Measuring changes in the state of biodiversity underpinning business dependencies. This requires quantitative measures of the state of biodiversity and the provision of ecosystem services on which the business activity depends. </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10</a:t>
            </a:fld>
            <a:endParaRPr lang="en-US"/>
          </a:p>
        </p:txBody>
      </p:sp>
    </p:spTree>
    <p:extLst>
      <p:ext uri="{BB962C8B-B14F-4D97-AF65-F5344CB8AC3E}">
        <p14:creationId xmlns:p14="http://schemas.microsoft.com/office/powerpoint/2010/main" val="2868201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turn ‘screening’ can support decisions at both site and supply chain level.</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11</a:t>
            </a:fld>
            <a:endParaRPr lang="en-US"/>
          </a:p>
        </p:txBody>
      </p:sp>
    </p:spTree>
    <p:extLst>
      <p:ext uri="{BB962C8B-B14F-4D97-AF65-F5344CB8AC3E}">
        <p14:creationId xmlns:p14="http://schemas.microsoft.com/office/powerpoint/2010/main" val="1510307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similarly, measuring actual impacts supports’ can support decisions at both site and supply chain level. </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647A29E8-8DB5-4F6C-AAD6-232C53DE562F}" type="slidenum">
              <a:rPr lang="en-US" smtClean="0"/>
              <a:t>12</a:t>
            </a:fld>
            <a:endParaRPr lang="en-US"/>
          </a:p>
        </p:txBody>
      </p:sp>
    </p:spTree>
    <p:extLst>
      <p:ext uri="{BB962C8B-B14F-4D97-AF65-F5344CB8AC3E}">
        <p14:creationId xmlns:p14="http://schemas.microsoft.com/office/powerpoint/2010/main" val="488006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7A29E8-8DB5-4F6C-AAD6-232C53DE562F}" type="slidenum">
              <a:rPr lang="en-US" smtClean="0"/>
              <a:t>13</a:t>
            </a:fld>
            <a:endParaRPr lang="en-US"/>
          </a:p>
        </p:txBody>
      </p:sp>
    </p:spTree>
    <p:extLst>
      <p:ext uri="{BB962C8B-B14F-4D97-AF65-F5344CB8AC3E}">
        <p14:creationId xmlns:p14="http://schemas.microsoft.com/office/powerpoint/2010/main" val="1841798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D164E-2815-4D0C-ACCB-0965AAED51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95D44-9B85-8C60-FB88-F93E258CAB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B8AB09-6AAE-6CAE-B493-F2DFCFA75467}"/>
              </a:ext>
            </a:extLst>
          </p:cNvPr>
          <p:cNvSpPr>
            <a:spLocks noGrp="1"/>
          </p:cNvSpPr>
          <p:nvPr>
            <p:ph type="body" idx="1"/>
          </p:nvPr>
        </p:nvSpPr>
        <p:spPr/>
        <p:txBody>
          <a:bodyPr/>
          <a:lstStyle/>
          <a:p>
            <a:r>
              <a:rPr lang="en-GB" dirty="0"/>
              <a:t>Did you get it right? Moving from screening to measuring actual impacts likely requires more granular and detailed measurement approaches.</a:t>
            </a:r>
          </a:p>
        </p:txBody>
      </p:sp>
      <p:sp>
        <p:nvSpPr>
          <p:cNvPr id="4" name="Slide Number Placeholder 3">
            <a:extLst>
              <a:ext uri="{FF2B5EF4-FFF2-40B4-BE49-F238E27FC236}">
                <a16:creationId xmlns:a16="http://schemas.microsoft.com/office/drawing/2014/main" id="{9857D945-78A0-DF8F-DF2F-0093BC0EB3BD}"/>
              </a:ext>
            </a:extLst>
          </p:cNvPr>
          <p:cNvSpPr>
            <a:spLocks noGrp="1"/>
          </p:cNvSpPr>
          <p:nvPr>
            <p:ph type="sldNum" sz="quarter" idx="5"/>
          </p:nvPr>
        </p:nvSpPr>
        <p:spPr/>
        <p:txBody>
          <a:bodyPr/>
          <a:lstStyle/>
          <a:p>
            <a:fld id="{647A29E8-8DB5-4F6C-AAD6-232C53DE562F}" type="slidenum">
              <a:rPr lang="en-US" smtClean="0"/>
              <a:t>14</a:t>
            </a:fld>
            <a:endParaRPr lang="en-US"/>
          </a:p>
        </p:txBody>
      </p:sp>
    </p:spTree>
    <p:extLst>
      <p:ext uri="{BB962C8B-B14F-4D97-AF65-F5344CB8AC3E}">
        <p14:creationId xmlns:p14="http://schemas.microsoft.com/office/powerpoint/2010/main" val="233445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In this section, we will explore the different types of metrics and measurement approaches for assessing impacts on biodiversity.</a:t>
            </a:r>
          </a:p>
          <a:p>
            <a:endParaRPr lang="en-GB" dirty="0"/>
          </a:p>
        </p:txBody>
      </p:sp>
      <p:sp>
        <p:nvSpPr>
          <p:cNvPr id="4" name="Slide Number Placeholder 3"/>
          <p:cNvSpPr>
            <a:spLocks noGrp="1"/>
          </p:cNvSpPr>
          <p:nvPr>
            <p:ph type="sldNum" sz="quarter" idx="5"/>
          </p:nvPr>
        </p:nvSpPr>
        <p:spPr/>
        <p:txBody>
          <a:bodyPr/>
          <a:lstStyle/>
          <a:p>
            <a:fld id="{647A29E8-8DB5-4F6C-AAD6-232C53DE562F}" type="slidenum">
              <a:rPr lang="en-US" smtClean="0"/>
              <a:t>15</a:t>
            </a:fld>
            <a:endParaRPr lang="en-US"/>
          </a:p>
        </p:txBody>
      </p:sp>
    </p:spTree>
    <p:extLst>
      <p:ext uri="{BB962C8B-B14F-4D97-AF65-F5344CB8AC3E}">
        <p14:creationId xmlns:p14="http://schemas.microsoft.com/office/powerpoint/2010/main" val="3629209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Biodiversity is composed of ecosystems, species, and genes. Each will have a different aspects that can be acted upon, and measured. </a:t>
            </a:r>
          </a:p>
          <a:p>
            <a:r>
              <a:rPr lang="en-US" b="1" dirty="0"/>
              <a:t>Ecosystems</a:t>
            </a:r>
            <a:r>
              <a:rPr lang="en-US" dirty="0"/>
              <a:t>: There are two aspects to consider for the biotic component of ecosystems – extent and condition. Ecosystem condition (also referred to as integrity) can be assessed through measuring elements including composition of ecological communities, ecosystem structure, here including spatial structure of patches at the landscape level, and ecosystem functioning. </a:t>
            </a:r>
            <a:endParaRPr lang="en-US" dirty="0">
              <a:cs typeface="Calibri"/>
            </a:endParaRPr>
          </a:p>
          <a:p>
            <a:r>
              <a:rPr lang="en-US" b="1" dirty="0"/>
              <a:t>Species</a:t>
            </a:r>
            <a:r>
              <a:rPr lang="en-US" dirty="0"/>
              <a:t>. Specific for species, there are two aspects to consider: population size and extinction risk. These provide insight on the health of a single species’ population and its relative resilience to human induced and naturally occurring change. </a:t>
            </a:r>
          </a:p>
          <a:p>
            <a:r>
              <a:rPr lang="en-US" b="1" dirty="0"/>
              <a:t>Genes:</a:t>
            </a:r>
            <a:r>
              <a:rPr lang="en-US" dirty="0"/>
              <a:t> Genes have one aspect to consider, genetic diversity. Genetic diversity describes the variability in genetic characteristics within a given species, or within an ecosystem, and provides an indication of its resilience to change. There is a lack of tools available to measure genetic diversity.</a:t>
            </a:r>
            <a:endParaRPr lang="en-US" dirty="0">
              <a:cs typeface="Calibri" panose="020F0502020204030204"/>
            </a:endParaRPr>
          </a:p>
          <a:p>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F19B7F4F-640D-4895-9784-A1327DA0C0CD}" type="slidenum">
              <a:rPr lang="en-US" smtClean="0"/>
              <a:t>16</a:t>
            </a:fld>
            <a:endParaRPr lang="en-US"/>
          </a:p>
        </p:txBody>
      </p:sp>
    </p:spTree>
    <p:extLst>
      <p:ext uri="{BB962C8B-B14F-4D97-AF65-F5344CB8AC3E}">
        <p14:creationId xmlns:p14="http://schemas.microsoft.com/office/powerpoint/2010/main" val="290573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A2E49-223A-47DB-35CE-81C03359B9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802D64-BCC2-F18C-DCBD-A0536DDFFC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27488E-1360-C328-EF8E-792B5AB3FFEE}"/>
              </a:ext>
            </a:extLst>
          </p:cNvPr>
          <p:cNvSpPr>
            <a:spLocks noGrp="1"/>
          </p:cNvSpPr>
          <p:nvPr>
            <p:ph type="body" idx="1"/>
          </p:nvPr>
        </p:nvSpPr>
        <p:spPr/>
        <p:txBody>
          <a:bodyPr/>
          <a:lstStyle/>
          <a:p>
            <a:r>
              <a:rPr lang="en-GB" dirty="0"/>
              <a:t>Did you get it right? Primary productivity is a function of an ecosystem, so is a measure of ecosystem condition</a:t>
            </a:r>
          </a:p>
        </p:txBody>
      </p:sp>
      <p:sp>
        <p:nvSpPr>
          <p:cNvPr id="4" name="Slide Number Placeholder 3">
            <a:extLst>
              <a:ext uri="{FF2B5EF4-FFF2-40B4-BE49-F238E27FC236}">
                <a16:creationId xmlns:a16="http://schemas.microsoft.com/office/drawing/2014/main" id="{75366BCF-8439-820A-79CD-7C92AC0180FB}"/>
              </a:ext>
            </a:extLst>
          </p:cNvPr>
          <p:cNvSpPr>
            <a:spLocks noGrp="1"/>
          </p:cNvSpPr>
          <p:nvPr>
            <p:ph type="sldNum" sz="quarter" idx="5"/>
          </p:nvPr>
        </p:nvSpPr>
        <p:spPr/>
        <p:txBody>
          <a:bodyPr/>
          <a:lstStyle/>
          <a:p>
            <a:fld id="{647A29E8-8DB5-4F6C-AAD6-232C53DE562F}" type="slidenum">
              <a:rPr lang="en-US" smtClean="0"/>
              <a:t>18</a:t>
            </a:fld>
            <a:endParaRPr lang="en-US"/>
          </a:p>
        </p:txBody>
      </p:sp>
    </p:spTree>
    <p:extLst>
      <p:ext uri="{BB962C8B-B14F-4D97-AF65-F5344CB8AC3E}">
        <p14:creationId xmlns:p14="http://schemas.microsoft.com/office/powerpoint/2010/main" val="3695628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Corporate measurement of impacts on biodiversity can measure the state of biodiversity and/or flows of ecosystem services. Within the Align recommendations, the focus is on measuring the state of biodiversity and the changes in this state. The recommendations provide a typology of measurement methods and their characteristics. Accompanying the typology is a set of technical criteria and underlying data requirements for implementation. Adhering to the technical criteria is critical for ensuring the chosen methodology accurately reflects changes to biodiversity state.</a:t>
            </a:r>
          </a:p>
          <a:p>
            <a:endParaRPr lang="en-US" dirty="0"/>
          </a:p>
          <a:p>
            <a:r>
              <a:rPr lang="en-US" dirty="0"/>
              <a:t>The type of data used should be considered when interpreting the results. For example, primary and secondary biodiversity state data are most likely to provide an estimate of </a:t>
            </a:r>
            <a:r>
              <a:rPr lang="en-US" i="1" dirty="0"/>
              <a:t>actual</a:t>
            </a:r>
            <a:r>
              <a:rPr lang="en-US" dirty="0"/>
              <a:t> impact to biodiversity state. It is important to note that directly collected primary data based on sampling will still be measured with a degree of error and variability and depends on the sampling approach used. In the absence of any ground-truthing or use of primary state data, model-based approaches provide only an </a:t>
            </a:r>
            <a:r>
              <a:rPr lang="en-US" i="1" dirty="0"/>
              <a:t>estimate</a:t>
            </a:r>
            <a:r>
              <a:rPr lang="en-US" dirty="0"/>
              <a:t> of potential impact, rather than measuring actual impact.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19</a:t>
            </a:fld>
            <a:endParaRPr lang="en-US"/>
          </a:p>
        </p:txBody>
      </p:sp>
    </p:spTree>
    <p:extLst>
      <p:ext uri="{BB962C8B-B14F-4D97-AF65-F5344CB8AC3E}">
        <p14:creationId xmlns:p14="http://schemas.microsoft.com/office/powerpoint/2010/main" val="34784158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Methodologies available to collect data and measure indicators of biodiversity state can be separated into three categories: primary data, secondary data and modelled data. These categories are not mutually exclusive and can be combined within a measurement approach. </a:t>
            </a:r>
          </a:p>
          <a:p>
            <a:r>
              <a:rPr lang="en-US" dirty="0"/>
              <a:t>Primary biodiversity state data: collected in-situ for the purpose of the assessment using ‘on the ground’ surveys or remote sensing, including eDNA and bioacoustics surveys. </a:t>
            </a:r>
            <a:endParaRPr lang="en-US" dirty="0">
              <a:ea typeface="Calibri"/>
              <a:cs typeface="Calibri"/>
            </a:endParaRPr>
          </a:p>
          <a:p>
            <a:r>
              <a:rPr lang="en-US" dirty="0"/>
              <a:t>Secondary biodiversity state data: used by the assessment but collected for broader purposes, including geospatial data layers that can be overlaid with geographic location data of business activities. These geospatial data layers may be produced through different methods, including the outputs of models (e.g. species distribution models) or through remote sensing.</a:t>
            </a:r>
            <a:endParaRPr lang="en-US" dirty="0">
              <a:ea typeface="Calibri"/>
              <a:cs typeface="Calibri"/>
            </a:endParaRPr>
          </a:p>
          <a:p>
            <a:r>
              <a:rPr lang="en-US" dirty="0"/>
              <a:t>Modelled pressure-state data: model-based ‘</a:t>
            </a:r>
            <a:r>
              <a:rPr lang="en-US" dirty="0" err="1"/>
              <a:t>footprinting</a:t>
            </a:r>
            <a:r>
              <a:rPr lang="en-US" dirty="0"/>
              <a:t>’ approaches are commonly used for measuring changes in ecosystem condition, or changes in species’ area of habitat.</a:t>
            </a:r>
            <a:endParaRPr lang="en-US" dirty="0">
              <a:ea typeface="Calibri"/>
              <a:cs typeface="Calibri"/>
            </a:endParaRPr>
          </a:p>
          <a:p>
            <a:r>
              <a:rPr lang="en-US" dirty="0"/>
              <a:t>Primary and secondary biodiversity state data are most likely to provide an estimate of actual impact to biodiversity state. It is important to note that directly collected primary data based on sampling will still be measured with a degree of error and variability and depends on the sampling approach used. In the absence of any ground-truthing or use of primary state data, model-based approaches provide only an estimate of potential impact, rather than measuring actual impact.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20</a:t>
            </a:fld>
            <a:endParaRPr lang="en-US"/>
          </a:p>
        </p:txBody>
      </p:sp>
    </p:spTree>
    <p:extLst>
      <p:ext uri="{BB962C8B-B14F-4D97-AF65-F5344CB8AC3E}">
        <p14:creationId xmlns:p14="http://schemas.microsoft.com/office/powerpoint/2010/main" val="3354964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Methodologies should be selected based on four characteristics of: spatial precision, accuracy of measurement, responsiveness to mitigation #activities and feasibility to apply at scale. The requirements for measurement approaches around these characteristics will differ depending on the business context.</a:t>
            </a:r>
          </a:p>
          <a:p>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21</a:t>
            </a:fld>
            <a:endParaRPr lang="en-US"/>
          </a:p>
        </p:txBody>
      </p:sp>
    </p:spTree>
    <p:extLst>
      <p:ext uri="{BB962C8B-B14F-4D97-AF65-F5344CB8AC3E}">
        <p14:creationId xmlns:p14="http://schemas.microsoft.com/office/powerpoint/2010/main" val="27792469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gives an overview of the methodology characteristics for measuring biodiversity. It focusses on spatial precision, accuracy, responsiveness to mitigation and feasibility to apply at scale. These four characteristics are further explained in the next slides.</a:t>
            </a:r>
          </a:p>
          <a:p>
            <a:r>
              <a:rPr lang="en-US" dirty="0"/>
              <a:t>As an example, a company completing a site-level assessment would ideally use in-situ, primary biodiversity state data. This is because the spatial precision, accuracy of measurement and responsiveness to mitigation would all be ‘high’ and it is feasible for the company to collect data on site, and this would enable the company to monitor the effectiveness of their impact mitigation measures. Use of the same methodology, however, might mean that the feasibility to apply the methodology at scale, would be ‘low’ if applying the methodology across a wider range of sites, especially if data are not </a:t>
            </a:r>
            <a:r>
              <a:rPr lang="en-US" dirty="0" err="1"/>
              <a:t>normalised</a:t>
            </a:r>
            <a:r>
              <a:rPr lang="en-US" dirty="0"/>
              <a:t> across sites. </a:t>
            </a:r>
          </a:p>
          <a:p>
            <a:r>
              <a:rPr lang="en-US" dirty="0"/>
              <a:t>Contrasting this, a company wishing to assess impacts across the value chain is likely to choose a methodology with a ‘high’ feasibility to apply at scale to be able to compare and aggregate impacts (across value chains). This could be achieved through model based methodologies relying on sector-average pressure data. In turn, the same model based methodology may only provide a ‘medium’ responsiveness of measurement to mitigation, and ‘low’ spatial precision, and accuracy. The spatial precision and accuracy in this example could be improved through using primary directly measured pressure data to model state, rather than sector averages.</a:t>
            </a:r>
          </a:p>
        </p:txBody>
      </p:sp>
      <p:sp>
        <p:nvSpPr>
          <p:cNvPr id="4" name="Slide Number Placeholder 3"/>
          <p:cNvSpPr>
            <a:spLocks noGrp="1"/>
          </p:cNvSpPr>
          <p:nvPr>
            <p:ph type="sldNum" sz="quarter" idx="5"/>
          </p:nvPr>
        </p:nvSpPr>
        <p:spPr/>
        <p:txBody>
          <a:bodyPr/>
          <a:lstStyle/>
          <a:p>
            <a:fld id="{647A29E8-8DB5-4F6C-AAD6-232C53DE562F}" type="slidenum">
              <a:rPr lang="en-US" smtClean="0"/>
              <a:t>22</a:t>
            </a:fld>
            <a:endParaRPr lang="en-US"/>
          </a:p>
        </p:txBody>
      </p:sp>
    </p:spTree>
    <p:extLst>
      <p:ext uri="{BB962C8B-B14F-4D97-AF65-F5344CB8AC3E}">
        <p14:creationId xmlns:p14="http://schemas.microsoft.com/office/powerpoint/2010/main" val="34651074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zoom in to ‘spatial precision’ of measurements. Data with low spatial precision is for example general data that differentiates between continents but does not hold location specific information. Country level data has already more spatial information. For example the map of Spain indicating areas with high nature value farmland. If we zoom in further, natural areas can be identified at provincial level. The highest spatial precision had location-specific information, for example at site level, considering the specificities of the species and ecosystems that are present.</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23</a:t>
            </a:fld>
            <a:endParaRPr lang="en-US"/>
          </a:p>
        </p:txBody>
      </p:sp>
    </p:spTree>
    <p:extLst>
      <p:ext uri="{BB962C8B-B14F-4D97-AF65-F5344CB8AC3E}">
        <p14:creationId xmlns:p14="http://schemas.microsoft.com/office/powerpoint/2010/main" val="2780806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accuracy of measurements indicates how well the measurement reflects changes that are actually occurring on the ground. Low accuracy data will have larger error margins.</a:t>
            </a:r>
          </a:p>
          <a:p>
            <a:r>
              <a:rPr lang="en-US" dirty="0">
                <a:ea typeface="Calibri"/>
                <a:cs typeface="Calibri"/>
              </a:rPr>
              <a:t>For example, there is in reality a </a:t>
            </a:r>
            <a:r>
              <a:rPr lang="en-GB" dirty="0"/>
              <a:t>57 % decline in average abundance of birds at a site due to business operations (noise and people activity). The company notices the decline and wants to know how large the decline is. First, they predict the decline based on expert judgement with low accuracy. The prediction is a decline of 20% compared to a pristine reference. They investigate further and look for similar sites where also a decline in birds occurred. Using data from the other sites to feed a model, they can make the estimation that there is a 40% reduction. This model-approach gives a higher accuracy then the expert opinion. They hire an ecologist to perform field surveys. The monitoring revealed a decline of 60% compared to a pristine reference site. This last method gives the highest accuracy. The result is the closest to the reality at the time of survey. The accuracy may degrade over time, for example in a years time the survey may not reflect the conditions on the ground.</a:t>
            </a:r>
            <a:endParaRPr lang="en-GB" dirty="0">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24</a:t>
            </a:fld>
            <a:endParaRPr lang="en-US"/>
          </a:p>
        </p:txBody>
      </p:sp>
    </p:spTree>
    <p:extLst>
      <p:ext uri="{BB962C8B-B14F-4D97-AF65-F5344CB8AC3E}">
        <p14:creationId xmlns:p14="http://schemas.microsoft.com/office/powerpoint/2010/main" val="26915344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responsiveness of a metric to a company's mitigation indicates whether the approach can identify changes over time in response to changes made by the company.  Low responsiveness methodologies will not easily pick up on changes performed by the company. Methodologies of high responsiveness will pick up the changes.</a:t>
            </a:r>
          </a:p>
          <a:p>
            <a:r>
              <a:rPr lang="en-US" dirty="0">
                <a:ea typeface="Calibri"/>
                <a:cs typeface="Calibri"/>
              </a:rPr>
              <a:t>For example, a model based on data from a few years old will have a low responsiveness to present or future changes over time. Methodologies that are repeated over time and include detailed assessments at the right scale (the same scale as the changes), will have high responsiveness.</a:t>
            </a:r>
          </a:p>
          <a:p>
            <a:endParaRPr lang="en-US" dirty="0">
              <a:ea typeface="Calibri"/>
              <a:cs typeface="Calibri"/>
            </a:endParaRPr>
          </a:p>
          <a:p>
            <a:r>
              <a:rPr lang="en-US" dirty="0">
                <a:ea typeface="Calibri"/>
                <a:cs typeface="Calibri"/>
              </a:rPr>
              <a:t>There may be external factors that influence the data. For example the approach and metric may be responsive to the actions of third parties that influence biodiversity.</a:t>
            </a:r>
          </a:p>
        </p:txBody>
      </p:sp>
      <p:sp>
        <p:nvSpPr>
          <p:cNvPr id="4" name="Slide Number Placeholder 3"/>
          <p:cNvSpPr>
            <a:spLocks noGrp="1"/>
          </p:cNvSpPr>
          <p:nvPr>
            <p:ph type="sldNum" sz="quarter" idx="5"/>
          </p:nvPr>
        </p:nvSpPr>
        <p:spPr/>
        <p:txBody>
          <a:bodyPr/>
          <a:lstStyle/>
          <a:p>
            <a:fld id="{647A29E8-8DB5-4F6C-AAD6-232C53DE562F}" type="slidenum">
              <a:rPr lang="en-US" smtClean="0"/>
              <a:t>25</a:t>
            </a:fld>
            <a:endParaRPr lang="en-US"/>
          </a:p>
        </p:txBody>
      </p:sp>
    </p:spTree>
    <p:extLst>
      <p:ext uri="{BB962C8B-B14F-4D97-AF65-F5344CB8AC3E}">
        <p14:creationId xmlns:p14="http://schemas.microsoft.com/office/powerpoint/2010/main" val="655098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feasibility to apply at scale refers to the relative feasibility of applying the approach over multiple sites or across value chains or across portfolios of companies. Often, the methodologies with high spatial precision, high accuracy of measurement and/or high responsiveness are less feasibly to apply over whole value chains.</a:t>
            </a:r>
            <a:endParaRPr lang="en-US">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26</a:t>
            </a:fld>
            <a:endParaRPr lang="en-US"/>
          </a:p>
        </p:txBody>
      </p:sp>
    </p:spTree>
    <p:extLst>
      <p:ext uri="{BB962C8B-B14F-4D97-AF65-F5344CB8AC3E}">
        <p14:creationId xmlns:p14="http://schemas.microsoft.com/office/powerpoint/2010/main" val="10385854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guiding principles should underpin any measurement and valuation process: relevance, rigor, replicability and consistency. They are designed to ensure appropriate methods, metrics and data are used to fit the intended business application. These principles should be applied to all business contexts and all levels of maturity of biodiversity assessment. </a:t>
            </a:r>
          </a:p>
          <a:p>
            <a:endParaRPr lang="en-US">
              <a:ea typeface="Calibri"/>
              <a:cs typeface="Calibri"/>
            </a:endParaRPr>
          </a:p>
          <a:p>
            <a:r>
              <a:rPr lang="en-US"/>
              <a:t>Adapted from: Capitals Coalition (2016). Natural Capital Protocol. </a:t>
            </a:r>
            <a:r>
              <a:rPr lang="en-US">
                <a:hlinkClick r:id="rId3"/>
              </a:rPr>
              <a:t>https://capitalscoalition.org/capitals-approach/natural-capital-protocol/</a:t>
            </a:r>
            <a:r>
              <a:rPr lang="en-US"/>
              <a:t>  </a:t>
            </a:r>
            <a:endParaRPr lang="en-US">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27</a:t>
            </a:fld>
            <a:endParaRPr lang="en-US"/>
          </a:p>
        </p:txBody>
      </p:sp>
    </p:spTree>
    <p:extLst>
      <p:ext uri="{BB962C8B-B14F-4D97-AF65-F5344CB8AC3E}">
        <p14:creationId xmlns:p14="http://schemas.microsoft.com/office/powerpoint/2010/main" val="10179986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ensure the </a:t>
            </a:r>
            <a:r>
              <a:rPr lang="en-US"/>
              <a:t>general principles </a:t>
            </a:r>
            <a:r>
              <a:rPr lang="en-US" dirty="0"/>
              <a:t>of each methodology are met, the data collected must be robust. To achieve robust data collection, technical criteria for ‘good’ and ‘best’ practice are described for species and ecosystems . Good practice criteria should be followed by every company, independent of sector, size and level of materiality of impacts (technical criteria don’t apply to non-material impacts). They are scientifically robust and, if adopted across more businesses, will ensure a significant change in how biodiversity is measured (i.e., compared to ‘business as usual’).</a:t>
            </a:r>
          </a:p>
          <a:p>
            <a:r>
              <a:rPr lang="en-US" dirty="0"/>
              <a:t>Best practice criteria should be followed for highly material impacts. They represent a direction of travel for biodiversity measurement and encompass a more comprehensive and robust assessment.</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28</a:t>
            </a:fld>
            <a:endParaRPr lang="en-US"/>
          </a:p>
        </p:txBody>
      </p:sp>
    </p:spTree>
    <p:extLst>
      <p:ext uri="{BB962C8B-B14F-4D97-AF65-F5344CB8AC3E}">
        <p14:creationId xmlns:p14="http://schemas.microsoft.com/office/powerpoint/2010/main" val="27354831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500"/>
              </a:spcBef>
              <a:spcAft>
                <a:spcPts val="1000"/>
              </a:spcAft>
            </a:pPr>
            <a:endParaRPr lang="en-US" sz="1800" b="1" dirty="0">
              <a:effectLst/>
              <a:latin typeface="Calibri" panose="020F0502020204030204" pitchFamily="34" charset="0"/>
              <a:ea typeface="Yu Mincho" panose="02020400000000000000" pitchFamily="18" charset="-128"/>
              <a:cs typeface="Arial" panose="020B0604020202020204" pitchFamily="34" charset="0"/>
            </a:endParaRPr>
          </a:p>
          <a:p>
            <a:pPr>
              <a:lnSpc>
                <a:spcPct val="115000"/>
              </a:lnSpc>
              <a:spcBef>
                <a:spcPts val="500"/>
              </a:spcBef>
              <a:spcAft>
                <a:spcPts val="1000"/>
              </a:spcAft>
            </a:pPr>
            <a:r>
              <a:rPr lang="en-US" sz="1800" b="1" dirty="0">
                <a:effectLst/>
                <a:latin typeface="Calibri" panose="020F0502020204030204" pitchFamily="34" charset="0"/>
                <a:ea typeface="Yu Mincho" panose="02020400000000000000" pitchFamily="18" charset="-128"/>
                <a:cs typeface="Arial" panose="020B0604020202020204" pitchFamily="34" charset="0"/>
              </a:rPr>
              <a:t>The guidance builds upon the good and best practice outlined in the align guidance.</a:t>
            </a:r>
            <a:endParaRPr lang="en-US" sz="1800" b="1">
              <a:effectLst/>
              <a:latin typeface="Calibri" panose="020F0502020204030204" pitchFamily="34" charset="0"/>
              <a:ea typeface="Yu Mincho" panose="02020400000000000000" pitchFamily="18" charset="-128"/>
              <a:cs typeface="Calibri"/>
            </a:endParaRPr>
          </a:p>
          <a:p>
            <a:pPr>
              <a:lnSpc>
                <a:spcPct val="115000"/>
              </a:lnSpc>
              <a:spcBef>
                <a:spcPts val="500"/>
              </a:spcBef>
              <a:spcAft>
                <a:spcPts val="1000"/>
              </a:spcAft>
            </a:pPr>
            <a:endParaRPr lang="en-US" sz="1800" dirty="0">
              <a:effectLst/>
              <a:latin typeface="Calibri" panose="020F0502020204030204" pitchFamily="34" charset="0"/>
              <a:ea typeface="Yu Mincho" panose="02020400000000000000" pitchFamily="18" charset="-128"/>
              <a:cs typeface="Arial" panose="020B0604020202020204" pitchFamily="34" charset="0"/>
            </a:endParaRPr>
          </a:p>
          <a:p>
            <a:pPr>
              <a:lnSpc>
                <a:spcPct val="115000"/>
              </a:lnSpc>
              <a:spcBef>
                <a:spcPts val="500"/>
              </a:spcBef>
              <a:spcAft>
                <a:spcPts val="10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To recap, the Align recommendations set out criteria for screening potential impacts to inform risk and opportunity assessments and measuring </a:t>
            </a:r>
            <a:r>
              <a:rPr lang="en-US" sz="1800" dirty="0" err="1">
                <a:effectLst/>
                <a:latin typeface="Calibri" panose="020F0502020204030204" pitchFamily="34" charset="0"/>
                <a:ea typeface="Yu Mincho" panose="02020400000000000000" pitchFamily="18" charset="-128"/>
                <a:cs typeface="Arial" panose="020B0604020202020204" pitchFamily="34" charset="0"/>
              </a:rPr>
              <a:t>realised</a:t>
            </a:r>
            <a:r>
              <a:rPr lang="en-US" sz="1800" dirty="0">
                <a:effectLst/>
                <a:latin typeface="Calibri" panose="020F0502020204030204" pitchFamily="34" charset="0"/>
                <a:ea typeface="Yu Mincho" panose="02020400000000000000" pitchFamily="18" charset="-128"/>
                <a:cs typeface="Arial" panose="020B0604020202020204" pitchFamily="34" charset="0"/>
              </a:rPr>
              <a:t> impacts on biodiversity on the ground. These criteria are split into ‘good practice’, which are suitably robust and represent a step change from business as usual, and ‘best practice’ which reflect a ‘direction of travel’ for biodiversity measurement. </a:t>
            </a:r>
            <a:br>
              <a:rPr lang="en-US" sz="1800" dirty="0">
                <a:latin typeface="Calibri" panose="020F0502020204030204" pitchFamily="34" charset="0"/>
                <a:ea typeface="Yu Mincho" panose="02020400000000000000" pitchFamily="18" charset="-128"/>
                <a:cs typeface="Calibri"/>
              </a:rPr>
            </a:br>
            <a:endParaRPr lang="en-US" sz="1800" dirty="0">
              <a:effectLst/>
              <a:latin typeface="Calibri" panose="020F0502020204030204" pitchFamily="34" charset="0"/>
              <a:ea typeface="Yu Mincho" panose="02020400000000000000" pitchFamily="18" charset="-128"/>
              <a:cs typeface="Calibri"/>
            </a:endParaRPr>
          </a:p>
          <a:p>
            <a:pPr>
              <a:lnSpc>
                <a:spcPct val="114999"/>
              </a:lnSpc>
              <a:spcBef>
                <a:spcPts val="500"/>
              </a:spcBef>
              <a:spcAft>
                <a:spcPts val="1000"/>
              </a:spcAft>
            </a:pPr>
            <a:r>
              <a:rPr lang="en-US" sz="1800" dirty="0">
                <a:solidFill>
                  <a:srgbClr val="017057"/>
                </a:solidFill>
                <a:latin typeface="Calibri"/>
                <a:ea typeface="Yu Mincho"/>
                <a:cs typeface="Calibri"/>
              </a:rPr>
              <a:t>Fictional case studies applying these recommendations can be found in the site-level implementation guidance</a:t>
            </a:r>
            <a:r>
              <a:rPr lang="en-US" sz="1800" dirty="0">
                <a:solidFill>
                  <a:srgbClr val="017057"/>
                </a:solidFill>
                <a:ea typeface="Yu Mincho"/>
              </a:rPr>
              <a:t>, available at: </a:t>
            </a:r>
            <a:r>
              <a:rPr lang="en-US" dirty="0">
                <a:solidFill>
                  <a:srgbClr val="017057"/>
                </a:solidFill>
                <a:hlinkClick r:id="rId3"/>
              </a:rPr>
              <a:t>https://capitalscoalition.org/wp-content/uploads/2023/10/Align_site_level_implementation_guidance.pdf</a:t>
            </a:r>
            <a:r>
              <a:rPr lang="en-US" dirty="0">
                <a:solidFill>
                  <a:srgbClr val="017057"/>
                </a:solidFill>
              </a:rPr>
              <a:t> </a:t>
            </a:r>
            <a:endParaRPr lang="en-US" sz="1800" dirty="0">
              <a:solidFill>
                <a:srgbClr val="017057"/>
              </a:solidFill>
              <a:latin typeface="Calibri" panose="020F0502020204030204" pitchFamily="34" charset="0"/>
              <a:ea typeface="Yu Mincho" panose="02020400000000000000" pitchFamily="18" charset="-128"/>
              <a:cs typeface="Calibri"/>
            </a:endParaRPr>
          </a:p>
          <a:p>
            <a:pPr>
              <a:lnSpc>
                <a:spcPct val="114999"/>
              </a:lnSpc>
              <a:spcBef>
                <a:spcPts val="500"/>
              </a:spcBef>
              <a:spcAft>
                <a:spcPts val="1000"/>
              </a:spcAft>
            </a:pPr>
            <a:endParaRPr lang="en-US" sz="1800" dirty="0">
              <a:solidFill>
                <a:srgbClr val="017057"/>
              </a:solidFill>
              <a:latin typeface="Calibri" panose="020F0502020204030204" pitchFamily="34" charset="0"/>
              <a:ea typeface="Yu Mincho" panose="02020400000000000000" pitchFamily="18" charset="-128"/>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29</a:t>
            </a:fld>
            <a:endParaRPr lang="en-US"/>
          </a:p>
        </p:txBody>
      </p:sp>
    </p:spTree>
    <p:extLst>
      <p:ext uri="{BB962C8B-B14F-4D97-AF65-F5344CB8AC3E}">
        <p14:creationId xmlns:p14="http://schemas.microsoft.com/office/powerpoint/2010/main" val="33162893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spcBef>
                <a:spcPts val="500"/>
              </a:spcBef>
              <a:spcAft>
                <a:spcPts val="1000"/>
              </a:spcAft>
            </a:pPr>
            <a:r>
              <a:rPr lang="en-US" sz="1800" b="1" dirty="0">
                <a:effectLst/>
                <a:latin typeface="Calibri" panose="020F0502020204030204" pitchFamily="34" charset="0"/>
                <a:ea typeface="Yu Mincho" panose="02020400000000000000" pitchFamily="18" charset="-128"/>
                <a:cs typeface="Arial" panose="020B0604020202020204" pitchFamily="34" charset="0"/>
              </a:rPr>
              <a:t>For supply chains</a:t>
            </a:r>
          </a:p>
          <a:p>
            <a:pPr>
              <a:lnSpc>
                <a:spcPct val="115000"/>
              </a:lnSpc>
              <a:spcBef>
                <a:spcPts val="500"/>
              </a:spcBef>
              <a:spcAft>
                <a:spcPts val="1000"/>
              </a:spcAft>
            </a:pPr>
            <a:r>
              <a:rPr lang="en-US" sz="1800" dirty="0">
                <a:effectLst/>
                <a:latin typeface="Calibri" panose="020F0502020204030204" pitchFamily="34" charset="0"/>
                <a:ea typeface="Yu Mincho" panose="02020400000000000000" pitchFamily="18" charset="-128"/>
                <a:cs typeface="Arial" panose="020B0604020202020204" pitchFamily="34" charset="0"/>
              </a:rPr>
              <a:t>Approaches available for measuring impacts and dependencies on biodiversity of supply chains are likely to rely more on estimates and models than those applied for direct operations, due to the lower availability of spatially-specific and directly measured  information.  Direct on-ground measurement of biodiversity state for accurate and precise measurement of </a:t>
            </a:r>
            <a:r>
              <a:rPr lang="en-US" sz="1800" i="1" dirty="0">
                <a:effectLst/>
                <a:latin typeface="Calibri" panose="020F0502020204030204" pitchFamily="34" charset="0"/>
                <a:ea typeface="Yu Mincho" panose="02020400000000000000" pitchFamily="18" charset="-128"/>
                <a:cs typeface="Arial" panose="020B0604020202020204" pitchFamily="34" charset="0"/>
              </a:rPr>
              <a:t>actual</a:t>
            </a:r>
            <a:r>
              <a:rPr lang="en-US" sz="1800" dirty="0">
                <a:effectLst/>
                <a:latin typeface="Calibri" panose="020F0502020204030204" pitchFamily="34" charset="0"/>
                <a:ea typeface="Yu Mincho" panose="02020400000000000000" pitchFamily="18" charset="-128"/>
                <a:cs typeface="Arial" panose="020B0604020202020204" pitchFamily="34" charset="0"/>
              </a:rPr>
              <a:t> impacts is unlikely to be used for assessing supply chain impacts and is often only possible for small subsections of the supply chain. It is more common and realistic to assess the</a:t>
            </a:r>
            <a:r>
              <a:rPr lang="en-US" sz="1800" i="1" dirty="0">
                <a:effectLst/>
                <a:latin typeface="Calibri" panose="020F0502020204030204" pitchFamily="34" charset="0"/>
                <a:ea typeface="Yu Mincho" panose="02020400000000000000" pitchFamily="18" charset="-128"/>
                <a:cs typeface="Arial" panose="020B0604020202020204" pitchFamily="34" charset="0"/>
              </a:rPr>
              <a:t> potential</a:t>
            </a:r>
            <a:r>
              <a:rPr lang="en-US" sz="1800" dirty="0">
                <a:effectLst/>
                <a:latin typeface="Calibri" panose="020F0502020204030204" pitchFamily="34" charset="0"/>
                <a:ea typeface="Yu Mincho" panose="02020400000000000000" pitchFamily="18" charset="-128"/>
                <a:cs typeface="Arial" panose="020B0604020202020204" pitchFamily="34" charset="0"/>
              </a:rPr>
              <a:t> impacts of supply chains, using lower accuracy and precision screening. For specific production sites that are known within supply chains, site-based approaches can be applied. </a:t>
            </a:r>
          </a:p>
          <a:p>
            <a:pPr>
              <a:lnSpc>
                <a:spcPct val="114999"/>
              </a:lnSpc>
              <a:spcBef>
                <a:spcPts val="500"/>
              </a:spcBef>
              <a:spcAft>
                <a:spcPts val="1000"/>
              </a:spcAft>
            </a:pPr>
            <a:endParaRPr lang="en-US" sz="1800" dirty="0">
              <a:ea typeface="Yu Mincho"/>
              <a:cs typeface="Calibri"/>
            </a:endParaRPr>
          </a:p>
          <a:p>
            <a:pPr>
              <a:lnSpc>
                <a:spcPct val="114999"/>
              </a:lnSpc>
              <a:spcBef>
                <a:spcPts val="500"/>
              </a:spcBef>
              <a:spcAft>
                <a:spcPts val="1000"/>
              </a:spcAft>
            </a:pPr>
            <a:r>
              <a:rPr lang="en-US" sz="1800" dirty="0">
                <a:ea typeface="Yu Mincho"/>
                <a:cs typeface="Calibri"/>
              </a:rPr>
              <a:t>Fictional case studies implemented these recommendations can be found in the supply chain implementation guidance, available at </a:t>
            </a:r>
            <a:r>
              <a:rPr lang="en-US" dirty="0">
                <a:hlinkClick r:id="rId3"/>
              </a:rPr>
              <a:t>https://capitalscoalition.org/wp-content/uploads/2023/10/Align_supply_level_impementation_guidance.pdf</a:t>
            </a:r>
            <a:r>
              <a:rPr lang="en-US" dirty="0"/>
              <a:t> </a:t>
            </a:r>
          </a:p>
          <a:p>
            <a:pPr>
              <a:lnSpc>
                <a:spcPct val="114999"/>
              </a:lnSpc>
              <a:spcBef>
                <a:spcPts val="500"/>
              </a:spcBef>
              <a:spcAft>
                <a:spcPts val="1000"/>
              </a:spcAft>
            </a:pPr>
            <a:endParaRPr lang="en-US" dirty="0">
              <a:ea typeface="Yu Mincho"/>
              <a:cs typeface="Calibri"/>
            </a:endParaRPr>
          </a:p>
          <a:p>
            <a:pPr>
              <a:lnSpc>
                <a:spcPct val="114999"/>
              </a:lnSpc>
              <a:spcBef>
                <a:spcPts val="500"/>
              </a:spcBef>
              <a:spcAft>
                <a:spcPts val="1000"/>
              </a:spcAft>
            </a:pPr>
            <a:endParaRPr lang="en-US" dirty="0">
              <a:ea typeface="Yu Mincho"/>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30</a:t>
            </a:fld>
            <a:endParaRPr lang="en-US"/>
          </a:p>
        </p:txBody>
      </p:sp>
    </p:spTree>
    <p:extLst>
      <p:ext uri="{BB962C8B-B14F-4D97-AF65-F5344CB8AC3E}">
        <p14:creationId xmlns:p14="http://schemas.microsoft.com/office/powerpoint/2010/main" val="33162893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put these ideas into practice, and start to think about what measurement characteristics might be required for different decision contexts. </a:t>
            </a:r>
          </a:p>
        </p:txBody>
      </p:sp>
      <p:sp>
        <p:nvSpPr>
          <p:cNvPr id="4" name="Slide Number Placeholder 3"/>
          <p:cNvSpPr>
            <a:spLocks noGrp="1"/>
          </p:cNvSpPr>
          <p:nvPr>
            <p:ph type="sldNum" sz="quarter" idx="5"/>
          </p:nvPr>
        </p:nvSpPr>
        <p:spPr/>
        <p:txBody>
          <a:bodyPr/>
          <a:lstStyle/>
          <a:p>
            <a:fld id="{647A29E8-8DB5-4F6C-AAD6-232C53DE562F}" type="slidenum">
              <a:rPr lang="en-US" smtClean="0"/>
              <a:t>31</a:t>
            </a:fld>
            <a:endParaRPr lang="en-US"/>
          </a:p>
        </p:txBody>
      </p:sp>
    </p:spTree>
    <p:extLst>
      <p:ext uri="{BB962C8B-B14F-4D97-AF65-F5344CB8AC3E}">
        <p14:creationId xmlns:p14="http://schemas.microsoft.com/office/powerpoint/2010/main" val="6864078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37EE1-28B2-D164-E758-F81A846B1C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48A9E3-3133-A357-DEE3-EE5D4BCCC4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A5BF99-FBE5-393A-3B22-8D185AC6B3E8}"/>
              </a:ext>
            </a:extLst>
          </p:cNvPr>
          <p:cNvSpPr>
            <a:spLocks noGrp="1"/>
          </p:cNvSpPr>
          <p:nvPr>
            <p:ph type="body" idx="1"/>
          </p:nvPr>
        </p:nvSpPr>
        <p:spPr/>
        <p:txBody>
          <a:bodyPr/>
          <a:lstStyle/>
          <a:p>
            <a:r>
              <a:rPr lang="en-GB" dirty="0"/>
              <a:t>The slide above outlines four objectives of assessment that a site manager is considering (first column). For each, match the objective to the most relevant set of characteristics (second column), a potentially relevant measurement approach (third column), and lastly the actions taken as a result of measurement (fourth column). Click through to the next slide to reveal a resolved solution.</a:t>
            </a:r>
          </a:p>
          <a:p>
            <a:r>
              <a:rPr lang="en-GB" dirty="0"/>
              <a:t> </a:t>
            </a:r>
          </a:p>
        </p:txBody>
      </p:sp>
      <p:sp>
        <p:nvSpPr>
          <p:cNvPr id="4" name="Slide Number Placeholder 3">
            <a:extLst>
              <a:ext uri="{FF2B5EF4-FFF2-40B4-BE49-F238E27FC236}">
                <a16:creationId xmlns:a16="http://schemas.microsoft.com/office/drawing/2014/main" id="{48AE0074-17D5-7C5F-92F3-2FFD9A7D4E67}"/>
              </a:ext>
            </a:extLst>
          </p:cNvPr>
          <p:cNvSpPr>
            <a:spLocks noGrp="1"/>
          </p:cNvSpPr>
          <p:nvPr>
            <p:ph type="sldNum" sz="quarter" idx="5"/>
          </p:nvPr>
        </p:nvSpPr>
        <p:spPr/>
        <p:txBody>
          <a:bodyPr/>
          <a:lstStyle/>
          <a:p>
            <a:fld id="{647A29E8-8DB5-4F6C-AAD6-232C53DE562F}" type="slidenum">
              <a:rPr lang="en-US" smtClean="0"/>
              <a:t>32</a:t>
            </a:fld>
            <a:endParaRPr lang="en-US"/>
          </a:p>
        </p:txBody>
      </p:sp>
    </p:spTree>
    <p:extLst>
      <p:ext uri="{BB962C8B-B14F-4D97-AF65-F5344CB8AC3E}">
        <p14:creationId xmlns:p14="http://schemas.microsoft.com/office/powerpoint/2010/main" val="13065929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 potential solution- does this match what you came up with?</a:t>
            </a:r>
          </a:p>
          <a:p>
            <a:r>
              <a:rPr lang="en-GB" dirty="0"/>
              <a:t> </a:t>
            </a:r>
          </a:p>
        </p:txBody>
      </p:sp>
      <p:sp>
        <p:nvSpPr>
          <p:cNvPr id="4" name="Slide Number Placeholder 3"/>
          <p:cNvSpPr>
            <a:spLocks noGrp="1"/>
          </p:cNvSpPr>
          <p:nvPr>
            <p:ph type="sldNum" sz="quarter" idx="5"/>
          </p:nvPr>
        </p:nvSpPr>
        <p:spPr/>
        <p:txBody>
          <a:bodyPr/>
          <a:lstStyle/>
          <a:p>
            <a:fld id="{647A29E8-8DB5-4F6C-AAD6-232C53DE562F}" type="slidenum">
              <a:rPr lang="en-US" smtClean="0"/>
              <a:t>33</a:t>
            </a:fld>
            <a:endParaRPr lang="en-US"/>
          </a:p>
        </p:txBody>
      </p:sp>
    </p:spTree>
    <p:extLst>
      <p:ext uri="{BB962C8B-B14F-4D97-AF65-F5344CB8AC3E}">
        <p14:creationId xmlns:p14="http://schemas.microsoft.com/office/powerpoint/2010/main" val="21296846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Now let’s repeat the exercise, but in the context of assessing supply chains. Click through to the next slide to reveal a resolved board.</a:t>
            </a:r>
          </a:p>
        </p:txBody>
      </p:sp>
      <p:sp>
        <p:nvSpPr>
          <p:cNvPr id="4" name="Slide Number Placeholder 3"/>
          <p:cNvSpPr>
            <a:spLocks noGrp="1"/>
          </p:cNvSpPr>
          <p:nvPr>
            <p:ph type="sldNum" sz="quarter" idx="5"/>
          </p:nvPr>
        </p:nvSpPr>
        <p:spPr/>
        <p:txBody>
          <a:bodyPr/>
          <a:lstStyle/>
          <a:p>
            <a:fld id="{647A29E8-8DB5-4F6C-AAD6-232C53DE562F}" type="slidenum">
              <a:rPr lang="en-US" smtClean="0"/>
              <a:t>34</a:t>
            </a:fld>
            <a:endParaRPr lang="en-US"/>
          </a:p>
        </p:txBody>
      </p:sp>
    </p:spTree>
    <p:extLst>
      <p:ext uri="{BB962C8B-B14F-4D97-AF65-F5344CB8AC3E}">
        <p14:creationId xmlns:p14="http://schemas.microsoft.com/office/powerpoint/2010/main" val="34319860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A361C-4844-35FF-BD6D-805A6B3861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E5DEA-8AE0-D754-0026-8FBE20ED43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57E0E1-5209-FBE4-9535-23107CBE76D5}"/>
              </a:ext>
            </a:extLst>
          </p:cNvPr>
          <p:cNvSpPr>
            <a:spLocks noGrp="1"/>
          </p:cNvSpPr>
          <p:nvPr>
            <p:ph type="body" idx="1"/>
          </p:nvPr>
        </p:nvSpPr>
        <p:spPr/>
        <p:txBody>
          <a:bodyPr/>
          <a:lstStyle/>
          <a:p>
            <a:r>
              <a:rPr lang="en-GB" dirty="0"/>
              <a:t>Here is a potential solution- does this match what you came up with?</a:t>
            </a:r>
          </a:p>
        </p:txBody>
      </p:sp>
      <p:sp>
        <p:nvSpPr>
          <p:cNvPr id="4" name="Slide Number Placeholder 3">
            <a:extLst>
              <a:ext uri="{FF2B5EF4-FFF2-40B4-BE49-F238E27FC236}">
                <a16:creationId xmlns:a16="http://schemas.microsoft.com/office/drawing/2014/main" id="{9B11D7BD-81FC-5A02-38CD-8CCE507D02A5}"/>
              </a:ext>
            </a:extLst>
          </p:cNvPr>
          <p:cNvSpPr>
            <a:spLocks noGrp="1"/>
          </p:cNvSpPr>
          <p:nvPr>
            <p:ph type="sldNum" sz="quarter" idx="5"/>
          </p:nvPr>
        </p:nvSpPr>
        <p:spPr/>
        <p:txBody>
          <a:bodyPr/>
          <a:lstStyle/>
          <a:p>
            <a:fld id="{647A29E8-8DB5-4F6C-AAD6-232C53DE562F}" type="slidenum">
              <a:rPr lang="en-US" smtClean="0"/>
              <a:t>35</a:t>
            </a:fld>
            <a:endParaRPr lang="en-US"/>
          </a:p>
        </p:txBody>
      </p:sp>
    </p:spTree>
    <p:extLst>
      <p:ext uri="{BB962C8B-B14F-4D97-AF65-F5344CB8AC3E}">
        <p14:creationId xmlns:p14="http://schemas.microsoft.com/office/powerpoint/2010/main" val="5564419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Businesses are vulnerable to the operational and systemic risks associated with declines in the state of biodiversity. Measuring business dependencies on biodiversity is needed to assess and manage these risks and guide positive action, although this is less evolved than measuring impacts, with fewer established measurement approaches, metrics and tools</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47A29E8-8DB5-4F6C-AAD6-232C53DE562F}" type="slidenum">
              <a:rPr lang="en-US" smtClean="0"/>
              <a:t>37</a:t>
            </a:fld>
            <a:endParaRPr lang="en-US"/>
          </a:p>
        </p:txBody>
      </p:sp>
    </p:spTree>
    <p:extLst>
      <p:ext uri="{BB962C8B-B14F-4D97-AF65-F5344CB8AC3E}">
        <p14:creationId xmlns:p14="http://schemas.microsoft.com/office/powerpoint/2010/main" val="6962762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rtl="0" fontAlgn="base"/>
            <a:r>
              <a:rPr lang="en-GB" sz="1400" b="1" i="1" dirty="0">
                <a:solidFill>
                  <a:srgbClr val="009999"/>
                </a:solidFill>
                <a:effectLst/>
                <a:latin typeface="Arial" panose="020B0604020202020204" pitchFamily="34" charset="0"/>
              </a:rPr>
              <a:t>Identification of ecosystem service dependencies should use a structured framework</a:t>
            </a:r>
            <a:r>
              <a:rPr lang="en-GB" sz="1400" b="0" i="1" dirty="0">
                <a:solidFill>
                  <a:srgbClr val="009999"/>
                </a:solidFill>
                <a:effectLst/>
                <a:latin typeface="Arial" panose="020B0604020202020204" pitchFamily="34" charset="0"/>
              </a:rPr>
              <a:t> </a:t>
            </a:r>
            <a:r>
              <a:rPr lang="en-GB" sz="1400" b="0" i="0" dirty="0">
                <a:solidFill>
                  <a:srgbClr val="009999"/>
                </a:solidFill>
                <a:effectLst/>
                <a:latin typeface="Arial" panose="020B0604020202020204" pitchFamily="34" charset="0"/>
              </a:rPr>
              <a:t> </a:t>
            </a:r>
            <a:endParaRPr lang="en-GB" b="0" i="0" dirty="0">
              <a:solidFill>
                <a:srgbClr val="000000"/>
              </a:solidFill>
              <a:effectLst/>
              <a:latin typeface="Segoe UI" panose="020B0502040204020203" pitchFamily="34" charset="0"/>
            </a:endParaRPr>
          </a:p>
          <a:p>
            <a:pPr algn="l" rtl="0" fontAlgn="base"/>
            <a:r>
              <a:rPr lang="en-US" sz="2000" dirty="0"/>
              <a:t>Measuring biodiversity dependencies involves understanding which ecosystem services are material to the business, and which ecosystem types are most likely to be providing those services across business value chains. This allows an understanding of how current and future trends in the extent and condition of ecosystems may affect business dependencies on ecosystem services.</a:t>
            </a:r>
            <a:r>
              <a:rPr lang="en-GB" sz="1400" b="0" i="0" dirty="0">
                <a:solidFill>
                  <a:srgbClr val="000000"/>
                </a:solidFill>
                <a:effectLst/>
                <a:latin typeface="Arial" panose="020B0604020202020204" pitchFamily="34" charset="0"/>
              </a:rPr>
              <a:t>   </a:t>
            </a:r>
          </a:p>
          <a:p>
            <a:pPr algn="l" rtl="0" fontAlgn="base"/>
            <a:endParaRPr lang="en-GB" b="0" i="0" dirty="0">
              <a:solidFill>
                <a:srgbClr val="000000"/>
              </a:solidFill>
              <a:effectLst/>
              <a:latin typeface="Segoe UI" panose="020B0502040204020203" pitchFamily="34" charset="0"/>
            </a:endParaRPr>
          </a:p>
          <a:p>
            <a:pPr algn="l" rtl="0" fontAlgn="base"/>
            <a:r>
              <a:rPr lang="en-GB" sz="1400" b="1" i="1" dirty="0">
                <a:solidFill>
                  <a:srgbClr val="00A19A"/>
                </a:solidFill>
                <a:effectLst/>
                <a:latin typeface="Arial" panose="020B0604020202020204" pitchFamily="34" charset="0"/>
              </a:rPr>
              <a:t>Priority filters can </a:t>
            </a:r>
            <a:r>
              <a:rPr lang="en-GB" sz="1400" b="1" i="1">
                <a:solidFill>
                  <a:srgbClr val="00A19A"/>
                </a:solidFill>
                <a:effectLst/>
                <a:latin typeface="Arial" panose="020B0604020202020204" pitchFamily="34" charset="0"/>
              </a:rPr>
              <a:t>be used to identify </a:t>
            </a:r>
            <a:r>
              <a:rPr lang="en-GB" sz="1400" b="1" i="1" dirty="0">
                <a:solidFill>
                  <a:srgbClr val="00A19A"/>
                </a:solidFill>
                <a:effectLst/>
                <a:latin typeface="Arial" panose="020B0604020202020204" pitchFamily="34" charset="0"/>
              </a:rPr>
              <a:t>the materiality of ecosystem service dependencies based on potential loss in production processes and associated financial losses</a:t>
            </a:r>
            <a:r>
              <a:rPr lang="en-GB" sz="1400" b="0" i="0" dirty="0">
                <a:solidFill>
                  <a:srgbClr val="00A19A"/>
                </a:solidFill>
                <a:effectLst/>
                <a:latin typeface="Arial" panose="020B0604020202020204" pitchFamily="34" charset="0"/>
              </a:rPr>
              <a:t>  </a:t>
            </a:r>
            <a:endParaRPr lang="en-GB" b="0" i="0" dirty="0">
              <a:solidFill>
                <a:srgbClr val="000000"/>
              </a:solidFill>
              <a:effectLst/>
              <a:latin typeface="Segoe UI" panose="020B0502040204020203" pitchFamily="34" charset="0"/>
            </a:endParaRPr>
          </a:p>
          <a:p>
            <a:pPr algn="l" rtl="0" fontAlgn="base"/>
            <a:r>
              <a:rPr lang="en-GB" sz="1400" b="0" i="0" dirty="0">
                <a:solidFill>
                  <a:srgbClr val="00A19A"/>
                </a:solidFill>
                <a:effectLst/>
                <a:latin typeface="Arial" panose="020B0604020202020204" pitchFamily="34" charset="0"/>
              </a:rPr>
              <a:t> </a:t>
            </a:r>
            <a:endParaRPr lang="en-GB" b="0" i="0" dirty="0">
              <a:solidFill>
                <a:srgbClr val="000000"/>
              </a:solidFill>
              <a:effectLst/>
              <a:latin typeface="Segoe UI" panose="020B0502040204020203" pitchFamily="34" charset="0"/>
            </a:endParaRPr>
          </a:p>
          <a:p>
            <a:pPr algn="l" rtl="0" fontAlgn="base"/>
            <a:r>
              <a:rPr lang="en-GB" sz="1400" b="0" i="0" dirty="0">
                <a:solidFill>
                  <a:srgbClr val="000000"/>
                </a:solidFill>
                <a:effectLst/>
                <a:latin typeface="Arial" panose="020B0604020202020204" pitchFamily="34" charset="0"/>
              </a:rPr>
              <a:t>To assess materiality of business dependencies on ecosystem services, two factors can be considered in relation to the role of ecosystem services in the production processes of a business’ operations.</a:t>
            </a:r>
            <a:endParaRPr lang="en-US" dirty="0"/>
          </a:p>
          <a:p>
            <a:endParaRPr lang="en-US" dirty="0"/>
          </a:p>
        </p:txBody>
      </p:sp>
    </p:spTree>
    <p:extLst>
      <p:ext uri="{BB962C8B-B14F-4D97-AF65-F5344CB8AC3E}">
        <p14:creationId xmlns:p14="http://schemas.microsoft.com/office/powerpoint/2010/main" val="40328147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Valuation refers to the process of estimating the relative importance, worth, or usefulness of biodiversity to people (or to a business), in a particular context. Valuation may involve qualitative, quantitative, or monetary approaches, or a combination of these.</a:t>
            </a:r>
          </a:p>
          <a:p>
            <a:endParaRPr lang="en-GB" dirty="0"/>
          </a:p>
          <a:p>
            <a:r>
              <a:rPr lang="en-GB" dirty="0"/>
              <a:t>The Align recommendations provide a set of key principles to ensure the robustness of valuation assessments. This includes to consider all types of value in assessments, and that it should be clear which types of biodiversity values are assessed and which are omitted from assessments, with acknowledgements that intrinsic and non-use values cannot be captured in any total economic value approach. Further information on methods for valuation can be found in the recommendations document. </a:t>
            </a:r>
          </a:p>
          <a:p>
            <a:endParaRPr lang="en-GB" dirty="0"/>
          </a:p>
          <a:p>
            <a:r>
              <a:rPr lang="en-GB" dirty="0"/>
              <a:t>#good use of the term ‘methods’ in the notes here $that is because methodologies are specific protocols or developed approaches, methods a more general term</a:t>
            </a:r>
          </a:p>
          <a:p>
            <a:r>
              <a:rPr lang="en-GB" dirty="0"/>
              <a:t>#text Underpinning value not totally clear. A word missing? Or word order? $added clarity</a:t>
            </a:r>
          </a:p>
          <a:p>
            <a:r>
              <a:rPr lang="en-GB" dirty="0"/>
              <a:t>#A slide on valuation methods, qual/quant/monetary, with “strengths and weaknesses” (i.e. appropriate use cases) would be welcome $project team feel this is out of scope of what the Align recommendations cover</a:t>
            </a:r>
          </a:p>
        </p:txBody>
      </p:sp>
      <p:sp>
        <p:nvSpPr>
          <p:cNvPr id="4" name="Slide Number Placeholder 3"/>
          <p:cNvSpPr>
            <a:spLocks noGrp="1"/>
          </p:cNvSpPr>
          <p:nvPr>
            <p:ph type="sldNum" sz="quarter" idx="5"/>
          </p:nvPr>
        </p:nvSpPr>
        <p:spPr/>
        <p:txBody>
          <a:bodyPr/>
          <a:lstStyle/>
          <a:p>
            <a:fld id="{647A29E8-8DB5-4F6C-AAD6-232C53DE562F}" type="slidenum">
              <a:rPr lang="en-US" smtClean="0"/>
              <a:t>41</a:t>
            </a:fld>
            <a:endParaRPr lang="en-US"/>
          </a:p>
        </p:txBody>
      </p:sp>
    </p:spTree>
    <p:extLst>
      <p:ext uri="{BB962C8B-B14F-4D97-AF65-F5344CB8AC3E}">
        <p14:creationId xmlns:p14="http://schemas.microsoft.com/office/powerpoint/2010/main" val="8805630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Did you get it right? Intrinsic values capture the value of nature that can’t be related to its use by humans</a:t>
            </a:r>
          </a:p>
        </p:txBody>
      </p:sp>
      <p:sp>
        <p:nvSpPr>
          <p:cNvPr id="4" name="Slide Number Placeholder 3"/>
          <p:cNvSpPr>
            <a:spLocks noGrp="1"/>
          </p:cNvSpPr>
          <p:nvPr>
            <p:ph type="sldNum" sz="quarter" idx="5"/>
          </p:nvPr>
        </p:nvSpPr>
        <p:spPr/>
        <p:txBody>
          <a:bodyPr/>
          <a:lstStyle/>
          <a:p>
            <a:fld id="{647A29E8-8DB5-4F6C-AAD6-232C53DE562F}" type="slidenum">
              <a:rPr lang="en-US" smtClean="0"/>
              <a:t>43</a:t>
            </a:fld>
            <a:endParaRPr lang="en-US"/>
          </a:p>
        </p:txBody>
      </p:sp>
    </p:spTree>
    <p:extLst>
      <p:ext uri="{BB962C8B-B14F-4D97-AF65-F5344CB8AC3E}">
        <p14:creationId xmlns:p14="http://schemas.microsoft.com/office/powerpoint/2010/main" val="11201590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5"/>
          </p:nvPr>
        </p:nvSpPr>
        <p:spPr/>
        <p:txBody>
          <a:bodyPr/>
          <a:lstStyle/>
          <a:p>
            <a:fld id="{07FF2981-805C-CC42-AEE1-3D0954E3122B}" type="slidenum">
              <a:rPr lang="en-US" smtClean="0"/>
              <a:t>44</a:t>
            </a:fld>
            <a:endParaRPr lang="en-US"/>
          </a:p>
        </p:txBody>
      </p:sp>
    </p:spTree>
    <p:extLst>
      <p:ext uri="{BB962C8B-B14F-4D97-AF65-F5344CB8AC3E}">
        <p14:creationId xmlns:p14="http://schemas.microsoft.com/office/powerpoint/2010/main" val="7528676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647A29E8-8DB5-4F6C-AAD6-232C53DE562F}" type="slidenum">
              <a:rPr lang="en-US" smtClean="0"/>
              <a:t>45</a:t>
            </a:fld>
            <a:endParaRPr lang="en-US"/>
          </a:p>
        </p:txBody>
      </p:sp>
    </p:spTree>
    <p:extLst>
      <p:ext uri="{BB962C8B-B14F-4D97-AF65-F5344CB8AC3E}">
        <p14:creationId xmlns:p14="http://schemas.microsoft.com/office/powerpoint/2010/main" val="16156694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You’ve now reached the end of this introductory module on the Align recommendations. Please explore the guidance linked, and think how they could be used to support your sustainability journey. Please visit the Align project website for further resources and outputs from the project, including further training modules.</a:t>
            </a:r>
          </a:p>
        </p:txBody>
      </p:sp>
      <p:sp>
        <p:nvSpPr>
          <p:cNvPr id="4" name="Slide Number Placeholder 3"/>
          <p:cNvSpPr>
            <a:spLocks noGrp="1"/>
          </p:cNvSpPr>
          <p:nvPr>
            <p:ph type="sldNum" sz="quarter" idx="5"/>
          </p:nvPr>
        </p:nvSpPr>
        <p:spPr/>
        <p:txBody>
          <a:bodyPr/>
          <a:lstStyle/>
          <a:p>
            <a:fld id="{07FF2981-805C-CC42-AEE1-3D0954E3122B}" type="slidenum">
              <a:rPr lang="en-US" smtClean="0"/>
              <a:t>46</a:t>
            </a:fld>
            <a:endParaRPr lang="en-US"/>
          </a:p>
        </p:txBody>
      </p:sp>
    </p:spTree>
    <p:extLst>
      <p:ext uri="{BB962C8B-B14F-4D97-AF65-F5344CB8AC3E}">
        <p14:creationId xmlns:p14="http://schemas.microsoft.com/office/powerpoint/2010/main" val="1943265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E7A09-15AD-4D7D-BB63-E7ABD40878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27BD8A-17A0-3D8F-BF2F-DF5E06055E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4B2DB0-806B-7E32-F5B8-6E91E89CAF6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EAF5889-6D47-5F09-D99E-9944610DA53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08811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03141-8AD5-DE05-345C-394DBB00B4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AC5EEC-C669-F06C-D3B1-45D9EE51A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02685-D242-47D5-F042-8401B7D7596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794C634-6EDD-4801-3D26-AA2B36B56988}"/>
              </a:ext>
            </a:extLst>
          </p:cNvPr>
          <p:cNvSpPr>
            <a:spLocks noGrp="1"/>
          </p:cNvSpPr>
          <p:nvPr>
            <p:ph type="ftr" sz="quarter" idx="11"/>
          </p:nvPr>
        </p:nvSpPr>
        <p:spPr/>
        <p:txBody>
          <a:bodyPr/>
          <a:lstStyle/>
          <a:p>
            <a:endParaRPr lang="en-US"/>
          </a:p>
        </p:txBody>
      </p:sp>
      <p:sp>
        <p:nvSpPr>
          <p:cNvPr id="7" name="TextBox 6">
            <a:extLst>
              <a:ext uri="{FF2B5EF4-FFF2-40B4-BE49-F238E27FC236}">
                <a16:creationId xmlns:a16="http://schemas.microsoft.com/office/drawing/2014/main" id="{8CD7D813-E7BD-B8EB-1FAD-A525CC668B25}"/>
              </a:ext>
            </a:extLst>
          </p:cNvPr>
          <p:cNvSpPr txBox="1"/>
          <p:nvPr userDrawn="1"/>
        </p:nvSpPr>
        <p:spPr>
          <a:xfrm>
            <a:off x="11353800" y="6538912"/>
            <a:ext cx="410391" cy="646331"/>
          </a:xfrm>
          <a:prstGeom prst="rect">
            <a:avLst/>
          </a:prstGeom>
          <a:noFill/>
        </p:spPr>
        <p:txBody>
          <a:bodyPr wrap="square">
            <a:spAutoFit/>
          </a:bodyPr>
          <a:lstStyle/>
          <a:p>
            <a:fld id="{A944B8BC-B306-40DD-8BFD-B172BFEB4F4E}" type="slidenum">
              <a:rPr lang="en-GB" smtClean="0">
                <a:solidFill>
                  <a:schemeClr val="bg1"/>
                </a:solidFill>
              </a:rPr>
              <a:pPr/>
              <a:t>‹#›</a:t>
            </a:fld>
            <a:endParaRPr lang="en-GB" dirty="0"/>
          </a:p>
        </p:txBody>
      </p:sp>
    </p:spTree>
    <p:extLst>
      <p:ext uri="{BB962C8B-B14F-4D97-AF65-F5344CB8AC3E}">
        <p14:creationId xmlns:p14="http://schemas.microsoft.com/office/powerpoint/2010/main" val="1930034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DDDC1-EC3A-3727-A35E-734E382991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533A4DF-0E15-4774-B007-FBEE8A06B0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C0A6E9-74F0-6180-1E5D-E2F5D9CE2DD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4F0154B-5876-1CFB-E08C-7F07C52FC1FF}"/>
              </a:ext>
            </a:extLst>
          </p:cNvPr>
          <p:cNvSpPr>
            <a:spLocks noGrp="1"/>
          </p:cNvSpPr>
          <p:nvPr>
            <p:ph type="ftr" sz="quarter" idx="11"/>
          </p:nvPr>
        </p:nvSpPr>
        <p:spPr/>
        <p:txBody>
          <a:bodyPr/>
          <a:lstStyle/>
          <a:p>
            <a:endParaRPr lang="en-US"/>
          </a:p>
        </p:txBody>
      </p:sp>
      <p:sp>
        <p:nvSpPr>
          <p:cNvPr id="7" name="TextBox 6">
            <a:extLst>
              <a:ext uri="{FF2B5EF4-FFF2-40B4-BE49-F238E27FC236}">
                <a16:creationId xmlns:a16="http://schemas.microsoft.com/office/drawing/2014/main" id="{6AC308FA-63E1-0F61-BC81-73EA3321592A}"/>
              </a:ext>
            </a:extLst>
          </p:cNvPr>
          <p:cNvSpPr txBox="1"/>
          <p:nvPr userDrawn="1"/>
        </p:nvSpPr>
        <p:spPr>
          <a:xfrm>
            <a:off x="11353800" y="6538912"/>
            <a:ext cx="410391" cy="646331"/>
          </a:xfrm>
          <a:prstGeom prst="rect">
            <a:avLst/>
          </a:prstGeom>
          <a:noFill/>
        </p:spPr>
        <p:txBody>
          <a:bodyPr wrap="square">
            <a:spAutoFit/>
          </a:bodyPr>
          <a:lstStyle/>
          <a:p>
            <a:fld id="{A944B8BC-B306-40DD-8BFD-B172BFEB4F4E}" type="slidenum">
              <a:rPr lang="en-GB" smtClean="0">
                <a:solidFill>
                  <a:schemeClr val="bg1"/>
                </a:solidFill>
              </a:rPr>
              <a:pPr/>
              <a:t>‹#›</a:t>
            </a:fld>
            <a:endParaRPr lang="en-GB" dirty="0"/>
          </a:p>
        </p:txBody>
      </p:sp>
    </p:spTree>
    <p:extLst>
      <p:ext uri="{BB962C8B-B14F-4D97-AF65-F5344CB8AC3E}">
        <p14:creationId xmlns:p14="http://schemas.microsoft.com/office/powerpoint/2010/main" val="342515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27611-C634-F4D0-06D2-647BED8D26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F78112-2D62-9FD1-680A-E0279E4A71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215127-6965-6BF1-3F6C-7EEE344A8E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07FA49-7432-192E-9CC2-7EBCF29485C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58CD8EE-F6CF-2FEB-5EF3-4E956FC15DC0}"/>
              </a:ext>
            </a:extLst>
          </p:cNvPr>
          <p:cNvSpPr>
            <a:spLocks noGrp="1"/>
          </p:cNvSpPr>
          <p:nvPr>
            <p:ph type="ftr" sz="quarter" idx="11"/>
          </p:nvPr>
        </p:nvSpPr>
        <p:spPr/>
        <p:txBody>
          <a:bodyPr/>
          <a:lstStyle/>
          <a:p>
            <a:endParaRPr lang="en-US"/>
          </a:p>
        </p:txBody>
      </p:sp>
      <p:sp>
        <p:nvSpPr>
          <p:cNvPr id="8" name="TextBox 7">
            <a:extLst>
              <a:ext uri="{FF2B5EF4-FFF2-40B4-BE49-F238E27FC236}">
                <a16:creationId xmlns:a16="http://schemas.microsoft.com/office/drawing/2014/main" id="{54D1D506-D5DE-F35C-95EC-82BEEC49339E}"/>
              </a:ext>
            </a:extLst>
          </p:cNvPr>
          <p:cNvSpPr txBox="1"/>
          <p:nvPr userDrawn="1"/>
        </p:nvSpPr>
        <p:spPr>
          <a:xfrm>
            <a:off x="11353800" y="6538912"/>
            <a:ext cx="410391" cy="646331"/>
          </a:xfrm>
          <a:prstGeom prst="rect">
            <a:avLst/>
          </a:prstGeom>
          <a:noFill/>
        </p:spPr>
        <p:txBody>
          <a:bodyPr wrap="square">
            <a:spAutoFit/>
          </a:bodyPr>
          <a:lstStyle/>
          <a:p>
            <a:fld id="{A944B8BC-B306-40DD-8BFD-B172BFEB4F4E}" type="slidenum">
              <a:rPr lang="en-GB" smtClean="0">
                <a:solidFill>
                  <a:schemeClr val="bg1"/>
                </a:solidFill>
              </a:rPr>
              <a:pPr/>
              <a:t>‹#›</a:t>
            </a:fld>
            <a:endParaRPr lang="en-GB" dirty="0"/>
          </a:p>
        </p:txBody>
      </p:sp>
    </p:spTree>
    <p:extLst>
      <p:ext uri="{BB962C8B-B14F-4D97-AF65-F5344CB8AC3E}">
        <p14:creationId xmlns:p14="http://schemas.microsoft.com/office/powerpoint/2010/main" val="18204995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066AE-C328-88BA-F36D-0CA41E7A49A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5562A7-7ADF-5FBF-D5AD-D3A08DBCD1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A84305-DE87-53D1-7F3F-DA6D4F2BDA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FF48FF-4B21-9676-6162-57557276C9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84C1AA-A415-4A15-5B73-BDE200CD85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BE194F-9D2E-2EEB-9D19-738B48A74CB5}"/>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A7EB2BF3-4830-3C5C-61DC-76AC6C86F333}"/>
              </a:ext>
            </a:extLst>
          </p:cNvPr>
          <p:cNvSpPr>
            <a:spLocks noGrp="1"/>
          </p:cNvSpPr>
          <p:nvPr>
            <p:ph type="ftr" sz="quarter" idx="11"/>
          </p:nvPr>
        </p:nvSpPr>
        <p:spPr/>
        <p:txBody>
          <a:bodyPr/>
          <a:lstStyle/>
          <a:p>
            <a:endParaRPr lang="en-US"/>
          </a:p>
        </p:txBody>
      </p:sp>
      <p:sp>
        <p:nvSpPr>
          <p:cNvPr id="10" name="TextBox 9">
            <a:extLst>
              <a:ext uri="{FF2B5EF4-FFF2-40B4-BE49-F238E27FC236}">
                <a16:creationId xmlns:a16="http://schemas.microsoft.com/office/drawing/2014/main" id="{D84B7683-6FF7-D909-6328-55C9E3DFEDC8}"/>
              </a:ext>
            </a:extLst>
          </p:cNvPr>
          <p:cNvSpPr txBox="1"/>
          <p:nvPr userDrawn="1"/>
        </p:nvSpPr>
        <p:spPr>
          <a:xfrm>
            <a:off x="11353800" y="6538912"/>
            <a:ext cx="410391" cy="646331"/>
          </a:xfrm>
          <a:prstGeom prst="rect">
            <a:avLst/>
          </a:prstGeom>
          <a:noFill/>
        </p:spPr>
        <p:txBody>
          <a:bodyPr wrap="square">
            <a:spAutoFit/>
          </a:bodyPr>
          <a:lstStyle/>
          <a:p>
            <a:fld id="{A944B8BC-B306-40DD-8BFD-B172BFEB4F4E}" type="slidenum">
              <a:rPr lang="en-GB" smtClean="0">
                <a:solidFill>
                  <a:schemeClr val="bg1"/>
                </a:solidFill>
              </a:rPr>
              <a:pPr/>
              <a:t>‹#›</a:t>
            </a:fld>
            <a:endParaRPr lang="en-GB" dirty="0"/>
          </a:p>
        </p:txBody>
      </p:sp>
    </p:spTree>
    <p:extLst>
      <p:ext uri="{BB962C8B-B14F-4D97-AF65-F5344CB8AC3E}">
        <p14:creationId xmlns:p14="http://schemas.microsoft.com/office/powerpoint/2010/main" val="3241101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DF18-168A-704E-F108-5BA5EA29D7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535FB7-A9FD-367F-35BA-D9C01D75053D}"/>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D1C476E7-3920-25E9-A9F4-2D508B30B5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54198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627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EB4B8-654A-C763-DABF-90578ADBBD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CF0D5F-26C3-1F6F-03FA-D22DD7D0C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BAA55E-0813-E58A-380E-6BF659E7E5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C2D825-3EC0-AB0E-1F9E-52396F2DB9EE}"/>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F5A4472-5E77-8758-CCAF-CEF6649437B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45155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19A01-784B-30F4-FB1B-0B56E56EED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4696810-C2BD-A402-F1F4-862D671DA5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8EDD76-CBFB-69AE-9566-4B393C6B0F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A32E62-8CFD-9D09-B418-ADFC794C737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CB0543B-102C-A320-4A9F-246C6477818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4230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20600-BA00-FF05-644B-61B1B722F8B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415FE3-5C57-0996-30B7-33E4CBAFF8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4F91D5-AD2C-8141-BD78-DAAB11218A8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A148136-A78B-D9BC-34E9-C5C8EA424CC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16097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8CECB2-D124-4CF2-E8CB-11FD912BE1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E70514-533F-35DF-2757-A2AFB4ED8E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576988-5EF6-18B1-362C-0E72B54B619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C1C005B-C0CE-7350-B963-AF0D4C90DA4E}"/>
              </a:ext>
            </a:extLst>
          </p:cNvPr>
          <p:cNvSpPr>
            <a:spLocks noGrp="1"/>
          </p:cNvSpPr>
          <p:nvPr>
            <p:ph type="ftr" sz="quarter" idx="11"/>
          </p:nvPr>
        </p:nvSpPr>
        <p:spPr/>
        <p:txBody>
          <a:bodyPr/>
          <a:lstStyle/>
          <a:p>
            <a:endParaRPr lang="en-US"/>
          </a:p>
        </p:txBody>
      </p:sp>
      <p:sp>
        <p:nvSpPr>
          <p:cNvPr id="7" name="TextBox 6">
            <a:extLst>
              <a:ext uri="{FF2B5EF4-FFF2-40B4-BE49-F238E27FC236}">
                <a16:creationId xmlns:a16="http://schemas.microsoft.com/office/drawing/2014/main" id="{89B2A5DA-48D6-C02A-4334-27A1DF991E7C}"/>
              </a:ext>
            </a:extLst>
          </p:cNvPr>
          <p:cNvSpPr txBox="1"/>
          <p:nvPr userDrawn="1"/>
        </p:nvSpPr>
        <p:spPr>
          <a:xfrm>
            <a:off x="11353800" y="6538912"/>
            <a:ext cx="410391" cy="646331"/>
          </a:xfrm>
          <a:prstGeom prst="rect">
            <a:avLst/>
          </a:prstGeom>
          <a:noFill/>
        </p:spPr>
        <p:txBody>
          <a:bodyPr wrap="square">
            <a:spAutoFit/>
          </a:bodyPr>
          <a:lstStyle/>
          <a:p>
            <a:fld id="{A944B8BC-B306-40DD-8BFD-B172BFEB4F4E}" type="slidenum">
              <a:rPr lang="en-GB" smtClean="0">
                <a:solidFill>
                  <a:schemeClr val="bg1"/>
                </a:solidFill>
              </a:rPr>
              <a:pPr/>
              <a:t>‹#›</a:t>
            </a:fld>
            <a:endParaRPr lang="en-GB" dirty="0"/>
          </a:p>
        </p:txBody>
      </p:sp>
    </p:spTree>
    <p:extLst>
      <p:ext uri="{BB962C8B-B14F-4D97-AF65-F5344CB8AC3E}">
        <p14:creationId xmlns:p14="http://schemas.microsoft.com/office/powerpoint/2010/main" val="3879786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ANDARD TEXT">
    <p:spTree>
      <p:nvGrpSpPr>
        <p:cNvPr id="1" name=""/>
        <p:cNvGrpSpPr/>
        <p:nvPr/>
      </p:nvGrpSpPr>
      <p:grpSpPr>
        <a:xfrm>
          <a:off x="0" y="0"/>
          <a:ext cx="0" cy="0"/>
          <a:chOff x="0" y="0"/>
          <a:chExt cx="0" cy="0"/>
        </a:xfrm>
      </p:grpSpPr>
      <p:pic>
        <p:nvPicPr>
          <p:cNvPr id="5" name="Picture 4" descr="202102_ALIGN Project_06 PRESENTATION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21196" cy="6885384"/>
          </a:xfrm>
          <a:prstGeom prst="rect">
            <a:avLst/>
          </a:prstGeom>
        </p:spPr>
      </p:pic>
      <p:sp>
        <p:nvSpPr>
          <p:cNvPr id="6" name="TextBox 5"/>
          <p:cNvSpPr txBox="1"/>
          <p:nvPr userDrawn="1"/>
        </p:nvSpPr>
        <p:spPr>
          <a:xfrm>
            <a:off x="391346" y="6474047"/>
            <a:ext cx="9592163" cy="215444"/>
          </a:xfrm>
          <a:prstGeom prst="rect">
            <a:avLst/>
          </a:prstGeom>
          <a:noFill/>
        </p:spPr>
        <p:txBody>
          <a:bodyPr wrap="square" rtlCol="0">
            <a:spAutoFit/>
          </a:bodyPr>
          <a:lstStyle/>
          <a:p>
            <a:r>
              <a:rPr lang="en-GB" sz="1200" baseline="30000" dirty="0">
                <a:solidFill>
                  <a:srgbClr val="212F33"/>
                </a:solidFill>
                <a:latin typeface="Arial"/>
                <a:cs typeface="Arial"/>
              </a:rPr>
              <a:t>Aligning biodiversity metrics for business and support for developing generally accepted accounting principles for natural capital</a:t>
            </a:r>
          </a:p>
        </p:txBody>
      </p:sp>
      <p:sp>
        <p:nvSpPr>
          <p:cNvPr id="8" name="Text Placeholder 6"/>
          <p:cNvSpPr>
            <a:spLocks noGrp="1"/>
          </p:cNvSpPr>
          <p:nvPr>
            <p:ph type="body" sz="quarter" idx="10" hasCustomPrompt="1"/>
          </p:nvPr>
        </p:nvSpPr>
        <p:spPr>
          <a:xfrm>
            <a:off x="2414929" y="584071"/>
            <a:ext cx="8437190" cy="625729"/>
          </a:xfrm>
          <a:prstGeom prst="rect">
            <a:avLst/>
          </a:prstGeom>
        </p:spPr>
        <p:txBody>
          <a:bodyPr vert="horz" lIns="0" tIns="0" rIns="0">
            <a:noAutofit/>
          </a:bodyPr>
          <a:lstStyle>
            <a:lvl1pPr marL="0" indent="0">
              <a:lnSpc>
                <a:spcPct val="90000"/>
              </a:lnSpc>
              <a:buNone/>
              <a:defRPr sz="3500" b="0">
                <a:solidFill>
                  <a:srgbClr val="118E7D"/>
                </a:solidFill>
                <a:latin typeface="Arial"/>
                <a:cs typeface="Arial"/>
              </a:defRPr>
            </a:lvl1pPr>
          </a:lstStyle>
          <a:p>
            <a:pPr lvl="0"/>
            <a:r>
              <a:rPr lang="en-US"/>
              <a:t>Title </a:t>
            </a:r>
            <a:r>
              <a:rPr lang="mr-IN"/>
              <a:t>–</a:t>
            </a:r>
            <a:r>
              <a:rPr lang="en-US"/>
              <a:t> Arial 35pt</a:t>
            </a:r>
          </a:p>
        </p:txBody>
      </p:sp>
      <p:sp>
        <p:nvSpPr>
          <p:cNvPr id="9" name="Text Placeholder 6"/>
          <p:cNvSpPr>
            <a:spLocks noGrp="1"/>
          </p:cNvSpPr>
          <p:nvPr>
            <p:ph type="body" sz="quarter" idx="11" hasCustomPrompt="1"/>
          </p:nvPr>
        </p:nvSpPr>
        <p:spPr>
          <a:xfrm>
            <a:off x="414328" y="1476826"/>
            <a:ext cx="10508096" cy="664029"/>
          </a:xfrm>
          <a:prstGeom prst="rect">
            <a:avLst/>
          </a:prstGeom>
        </p:spPr>
        <p:txBody>
          <a:bodyPr vert="horz" wrap="square" lIns="0" tIns="0">
            <a:noAutofit/>
          </a:bodyPr>
          <a:lstStyle>
            <a:lvl1pPr marL="0" indent="0">
              <a:lnSpc>
                <a:spcPct val="120000"/>
              </a:lnSpc>
              <a:buFont typeface="Arial"/>
              <a:buNone/>
              <a:tabLst/>
              <a:defRPr sz="2800" b="0">
                <a:solidFill>
                  <a:srgbClr val="000000"/>
                </a:solidFill>
                <a:latin typeface="Arial"/>
                <a:cs typeface="Arial"/>
              </a:defRPr>
            </a:lvl1pPr>
            <a:lvl2pPr marL="277104" marR="0" indent="0" defTabSz="1219170" eaLnBrk="1" fontAlgn="auto" latinLnBrk="0" hangingPunct="1">
              <a:lnSpc>
                <a:spcPct val="100000"/>
              </a:lnSpc>
              <a:spcBef>
                <a:spcPts val="0"/>
              </a:spcBef>
              <a:spcAft>
                <a:spcPts val="0"/>
              </a:spcAft>
              <a:buClrTx/>
              <a:buSzTx/>
              <a:buFont typeface="Arial"/>
              <a:buNone/>
              <a:tabLst/>
              <a:defRPr sz="2000" b="0" baseline="0">
                <a:solidFill>
                  <a:srgbClr val="000000"/>
                </a:solidFill>
                <a:latin typeface="Arial"/>
                <a:cs typeface="Arial"/>
              </a:defRPr>
            </a:lvl2pPr>
            <a:lvl3pPr marL="554208" marR="0" indent="0" defTabSz="1219170" eaLnBrk="1" fontAlgn="auto" latinLnBrk="0" hangingPunct="1">
              <a:lnSpc>
                <a:spcPct val="100000"/>
              </a:lnSpc>
              <a:spcBef>
                <a:spcPts val="0"/>
              </a:spcBef>
              <a:spcAft>
                <a:spcPts val="0"/>
              </a:spcAft>
              <a:buClrTx/>
              <a:buSzTx/>
              <a:buFont typeface="Arial"/>
              <a:buNone/>
              <a:tabLst/>
              <a:defRPr sz="3200" b="0">
                <a:solidFill>
                  <a:srgbClr val="000000"/>
                </a:solidFill>
              </a:defRPr>
            </a:lvl3pPr>
            <a:lvl4pPr marL="83131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4pPr>
            <a:lvl5pPr marL="1108417"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5pPr>
            <a:lvl6pPr marL="1766511" indent="-380990">
              <a:buFont typeface="Arial"/>
              <a:buChar char="•"/>
              <a:defRPr/>
            </a:lvl6pPr>
            <a:lvl7pPr marL="128163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7pPr>
            <a:lvl8pPr marL="1558738"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8pPr>
            <a:lvl9pPr marL="1835841"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9pPr>
          </a:lstStyle>
          <a:p>
            <a:pPr lvl="0"/>
            <a:r>
              <a:rPr lang="en-US"/>
              <a:t>Subtitles </a:t>
            </a:r>
            <a:r>
              <a:rPr lang="mr-IN"/>
              <a:t>–</a:t>
            </a:r>
            <a:r>
              <a:rPr lang="en-US"/>
              <a:t> Arial 28pt</a:t>
            </a:r>
          </a:p>
        </p:txBody>
      </p:sp>
      <p:sp>
        <p:nvSpPr>
          <p:cNvPr id="11" name="Text Placeholder 6"/>
          <p:cNvSpPr>
            <a:spLocks noGrp="1"/>
          </p:cNvSpPr>
          <p:nvPr>
            <p:ph type="body" sz="quarter" idx="12" hasCustomPrompt="1"/>
          </p:nvPr>
        </p:nvSpPr>
        <p:spPr>
          <a:xfrm>
            <a:off x="414328" y="2282371"/>
            <a:ext cx="10508096" cy="664029"/>
          </a:xfrm>
          <a:prstGeom prst="rect">
            <a:avLst/>
          </a:prstGeom>
        </p:spPr>
        <p:txBody>
          <a:bodyPr vert="horz" wrap="square" lIns="0" tIns="0">
            <a:noAutofit/>
          </a:bodyPr>
          <a:lstStyle>
            <a:lvl1pPr marL="0" indent="0">
              <a:lnSpc>
                <a:spcPct val="120000"/>
              </a:lnSpc>
              <a:buFont typeface="Arial"/>
              <a:buNone/>
              <a:tabLst/>
              <a:defRPr sz="2000" b="0">
                <a:solidFill>
                  <a:srgbClr val="000000"/>
                </a:solidFill>
                <a:latin typeface="Arial"/>
                <a:cs typeface="Arial"/>
              </a:defRPr>
            </a:lvl1pPr>
            <a:lvl2pPr marL="277104" marR="0" indent="0" defTabSz="1219170" eaLnBrk="1" fontAlgn="auto" latinLnBrk="0" hangingPunct="1">
              <a:lnSpc>
                <a:spcPct val="100000"/>
              </a:lnSpc>
              <a:spcBef>
                <a:spcPts val="0"/>
              </a:spcBef>
              <a:spcAft>
                <a:spcPts val="0"/>
              </a:spcAft>
              <a:buClrTx/>
              <a:buSzTx/>
              <a:buFont typeface="Arial"/>
              <a:buNone/>
              <a:tabLst/>
              <a:defRPr sz="2000" b="0" baseline="0">
                <a:solidFill>
                  <a:srgbClr val="000000"/>
                </a:solidFill>
                <a:latin typeface="Arial"/>
                <a:cs typeface="Arial"/>
              </a:defRPr>
            </a:lvl2pPr>
            <a:lvl3pPr marL="554208" marR="0" indent="0" defTabSz="1219170" eaLnBrk="1" fontAlgn="auto" latinLnBrk="0" hangingPunct="1">
              <a:lnSpc>
                <a:spcPct val="100000"/>
              </a:lnSpc>
              <a:spcBef>
                <a:spcPts val="0"/>
              </a:spcBef>
              <a:spcAft>
                <a:spcPts val="0"/>
              </a:spcAft>
              <a:buClrTx/>
              <a:buSzTx/>
              <a:buFont typeface="Arial"/>
              <a:buNone/>
              <a:tabLst/>
              <a:defRPr sz="3200" b="0">
                <a:solidFill>
                  <a:srgbClr val="000000"/>
                </a:solidFill>
              </a:defRPr>
            </a:lvl3pPr>
            <a:lvl4pPr marL="83131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4pPr>
            <a:lvl5pPr marL="1108417"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5pPr>
            <a:lvl6pPr marL="1766511" indent="-380990">
              <a:buFont typeface="Arial"/>
              <a:buChar char="•"/>
              <a:defRPr/>
            </a:lvl6pPr>
            <a:lvl7pPr marL="1281632"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7pPr>
            <a:lvl8pPr marL="1558738"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8pPr>
            <a:lvl9pPr marL="1835841" marR="0" indent="0" defTabSz="1219170" eaLnBrk="1" fontAlgn="auto" latinLnBrk="0" hangingPunct="1">
              <a:lnSpc>
                <a:spcPct val="100000"/>
              </a:lnSpc>
              <a:spcBef>
                <a:spcPts val="0"/>
              </a:spcBef>
              <a:spcAft>
                <a:spcPts val="0"/>
              </a:spcAft>
              <a:buClrTx/>
              <a:buSzTx/>
              <a:buFont typeface="Arial"/>
              <a:buNone/>
              <a:tabLst/>
              <a:defRPr sz="3200">
                <a:solidFill>
                  <a:srgbClr val="000000"/>
                </a:solidFill>
              </a:defRPr>
            </a:lvl9pPr>
          </a:lstStyle>
          <a:p>
            <a:pPr lvl="0"/>
            <a:r>
              <a:rPr lang="en-US"/>
              <a:t>Body text </a:t>
            </a:r>
            <a:r>
              <a:rPr lang="mr-IN"/>
              <a:t>–</a:t>
            </a:r>
            <a:r>
              <a:rPr lang="en-US"/>
              <a:t> Arial 20pt</a:t>
            </a:r>
          </a:p>
        </p:txBody>
      </p:sp>
      <p:sp>
        <p:nvSpPr>
          <p:cNvPr id="2" name="Date Placeholder 1">
            <a:extLst>
              <a:ext uri="{FF2B5EF4-FFF2-40B4-BE49-F238E27FC236}">
                <a16:creationId xmlns:a16="http://schemas.microsoft.com/office/drawing/2014/main" id="{13E21CC8-92FC-EA67-CE7B-1B1D69FFD3A1}"/>
              </a:ext>
            </a:extLst>
          </p:cNvPr>
          <p:cNvSpPr>
            <a:spLocks noGrp="1"/>
          </p:cNvSpPr>
          <p:nvPr>
            <p:ph type="dt" sz="half" idx="13"/>
          </p:nvPr>
        </p:nvSpPr>
        <p:spPr/>
        <p:txBody>
          <a:bodyPr/>
          <a:lstStyle/>
          <a:p>
            <a:endParaRPr lang="en-US"/>
          </a:p>
        </p:txBody>
      </p:sp>
      <p:sp>
        <p:nvSpPr>
          <p:cNvPr id="10" name="TextBox 9">
            <a:extLst>
              <a:ext uri="{FF2B5EF4-FFF2-40B4-BE49-F238E27FC236}">
                <a16:creationId xmlns:a16="http://schemas.microsoft.com/office/drawing/2014/main" id="{38650DCA-5F58-21D8-C660-6B8DFED13A8B}"/>
              </a:ext>
            </a:extLst>
          </p:cNvPr>
          <p:cNvSpPr txBox="1"/>
          <p:nvPr userDrawn="1"/>
        </p:nvSpPr>
        <p:spPr>
          <a:xfrm>
            <a:off x="11561296" y="6488668"/>
            <a:ext cx="838200" cy="369332"/>
          </a:xfrm>
          <a:prstGeom prst="rect">
            <a:avLst/>
          </a:prstGeom>
          <a:noFill/>
        </p:spPr>
        <p:txBody>
          <a:bodyPr wrap="square">
            <a:spAutoFit/>
          </a:bodyPr>
          <a:lstStyle/>
          <a:p>
            <a:fld id="{A944B8BC-B306-40DD-8BFD-B172BFEB4F4E}" type="slidenum">
              <a:rPr lang="en-GB" smtClean="0">
                <a:solidFill>
                  <a:schemeClr val="bg1"/>
                </a:solidFill>
              </a:rPr>
              <a:pPr/>
              <a:t>‹#›</a:t>
            </a:fld>
            <a:endParaRPr lang="en-GB" dirty="0"/>
          </a:p>
        </p:txBody>
      </p:sp>
    </p:spTree>
    <p:extLst>
      <p:ext uri="{BB962C8B-B14F-4D97-AF65-F5344CB8AC3E}">
        <p14:creationId xmlns:p14="http://schemas.microsoft.com/office/powerpoint/2010/main" val="195541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8" name="Text Placeholder 6"/>
          <p:cNvSpPr>
            <a:spLocks noGrp="1"/>
          </p:cNvSpPr>
          <p:nvPr>
            <p:ph type="body" sz="quarter" idx="10" hasCustomPrompt="1"/>
          </p:nvPr>
        </p:nvSpPr>
        <p:spPr>
          <a:xfrm>
            <a:off x="7355929" y="2095976"/>
            <a:ext cx="3876154" cy="1411644"/>
          </a:xfrm>
          <a:prstGeom prst="rect">
            <a:avLst/>
          </a:prstGeom>
        </p:spPr>
        <p:txBody>
          <a:bodyPr vert="horz" lIns="0" tIns="0" rIns="0">
            <a:noAutofit/>
          </a:bodyPr>
          <a:lstStyle>
            <a:lvl1pPr marL="0" indent="0">
              <a:lnSpc>
                <a:spcPct val="90000"/>
              </a:lnSpc>
              <a:buNone/>
              <a:defRPr sz="4800" b="0">
                <a:solidFill>
                  <a:schemeClr val="bg1"/>
                </a:solidFill>
                <a:latin typeface="Arial"/>
                <a:cs typeface="Arial"/>
              </a:defRPr>
            </a:lvl1pPr>
          </a:lstStyle>
          <a:p>
            <a:pPr lvl="0"/>
            <a:r>
              <a:rPr lang="en-US"/>
              <a:t>Title</a:t>
            </a:r>
            <a:br>
              <a:rPr lang="en-US"/>
            </a:br>
            <a:r>
              <a:rPr lang="en-US"/>
              <a:t>Here</a:t>
            </a:r>
          </a:p>
        </p:txBody>
      </p:sp>
      <p:sp>
        <p:nvSpPr>
          <p:cNvPr id="9" name="Text Placeholder 6"/>
          <p:cNvSpPr>
            <a:spLocks noGrp="1"/>
          </p:cNvSpPr>
          <p:nvPr>
            <p:ph type="body" sz="quarter" idx="11" hasCustomPrompt="1"/>
          </p:nvPr>
        </p:nvSpPr>
        <p:spPr>
          <a:xfrm>
            <a:off x="7355929" y="3789310"/>
            <a:ext cx="3876154" cy="407738"/>
          </a:xfrm>
          <a:prstGeom prst="rect">
            <a:avLst/>
          </a:prstGeom>
        </p:spPr>
        <p:txBody>
          <a:bodyPr vert="horz" lIns="0" tIns="0" rIns="0">
            <a:noAutofit/>
          </a:bodyPr>
          <a:lstStyle>
            <a:lvl1pPr marL="0" indent="0">
              <a:lnSpc>
                <a:spcPct val="90000"/>
              </a:lnSpc>
              <a:buNone/>
              <a:defRPr sz="1600" b="0">
                <a:solidFill>
                  <a:schemeClr val="bg1"/>
                </a:solidFill>
                <a:latin typeface="Arial"/>
                <a:cs typeface="Arial"/>
              </a:defRPr>
            </a:lvl1pPr>
          </a:lstStyle>
          <a:p>
            <a:pPr lvl="0"/>
            <a:r>
              <a:rPr lang="en-US"/>
              <a:t>Author</a:t>
            </a:r>
          </a:p>
        </p:txBody>
      </p:sp>
      <p:sp>
        <p:nvSpPr>
          <p:cNvPr id="10" name="Text Placeholder 6"/>
          <p:cNvSpPr>
            <a:spLocks noGrp="1"/>
          </p:cNvSpPr>
          <p:nvPr>
            <p:ph type="body" sz="quarter" idx="12" hasCustomPrompt="1"/>
          </p:nvPr>
        </p:nvSpPr>
        <p:spPr>
          <a:xfrm>
            <a:off x="7355929" y="4285215"/>
            <a:ext cx="3876154" cy="407738"/>
          </a:xfrm>
          <a:prstGeom prst="rect">
            <a:avLst/>
          </a:prstGeom>
        </p:spPr>
        <p:txBody>
          <a:bodyPr vert="horz" lIns="0" tIns="0" rIns="0">
            <a:noAutofit/>
          </a:bodyPr>
          <a:lstStyle>
            <a:lvl1pPr marL="0" indent="0">
              <a:lnSpc>
                <a:spcPct val="90000"/>
              </a:lnSpc>
              <a:buNone/>
              <a:defRPr sz="1600" b="0">
                <a:solidFill>
                  <a:schemeClr val="bg1"/>
                </a:solidFill>
                <a:latin typeface="Arial"/>
                <a:cs typeface="Arial"/>
              </a:defRPr>
            </a:lvl1pPr>
          </a:lstStyle>
          <a:p>
            <a:pPr lvl="0"/>
            <a:r>
              <a:rPr lang="en-US"/>
              <a:t>Date</a:t>
            </a:r>
          </a:p>
        </p:txBody>
      </p:sp>
      <p:pic>
        <p:nvPicPr>
          <p:cNvPr id="6" name="Picture 5" descr="202102_ALIGN Project_08 PRESENTATION.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8274" cy="6885384"/>
          </a:xfrm>
          <a:prstGeom prst="rect">
            <a:avLst/>
          </a:prstGeom>
        </p:spPr>
      </p:pic>
      <p:sp>
        <p:nvSpPr>
          <p:cNvPr id="5" name="Date Placeholder 4">
            <a:extLst>
              <a:ext uri="{FF2B5EF4-FFF2-40B4-BE49-F238E27FC236}">
                <a16:creationId xmlns:a16="http://schemas.microsoft.com/office/drawing/2014/main" id="{3A3ACB35-FE16-C9AC-5EEF-ED862A09A133}"/>
              </a:ext>
            </a:extLst>
          </p:cNvPr>
          <p:cNvSpPr>
            <a:spLocks noGrp="1"/>
          </p:cNvSpPr>
          <p:nvPr>
            <p:ph type="dt" sz="half" idx="13"/>
          </p:nvPr>
        </p:nvSpPr>
        <p:spPr/>
        <p:txBody>
          <a:bodyPr/>
          <a:lstStyle/>
          <a:p>
            <a:endParaRPr lang="en-US"/>
          </a:p>
        </p:txBody>
      </p:sp>
      <p:sp>
        <p:nvSpPr>
          <p:cNvPr id="7" name="Footer Placeholder 6">
            <a:extLst>
              <a:ext uri="{FF2B5EF4-FFF2-40B4-BE49-F238E27FC236}">
                <a16:creationId xmlns:a16="http://schemas.microsoft.com/office/drawing/2014/main" id="{6003B7B5-0C52-446C-80D8-6974A003D904}"/>
              </a:ext>
            </a:extLst>
          </p:cNvPr>
          <p:cNvSpPr>
            <a:spLocks noGrp="1"/>
          </p:cNvSpPr>
          <p:nvPr>
            <p:ph type="ftr" sz="quarter" idx="14"/>
          </p:nvPr>
        </p:nvSpPr>
        <p:spPr/>
        <p:txBody>
          <a:bodyPr/>
          <a:lstStyle/>
          <a:p>
            <a:endParaRPr lang="en-US"/>
          </a:p>
        </p:txBody>
      </p:sp>
      <p:sp>
        <p:nvSpPr>
          <p:cNvPr id="2" name="TextBox 1">
            <a:extLst>
              <a:ext uri="{FF2B5EF4-FFF2-40B4-BE49-F238E27FC236}">
                <a16:creationId xmlns:a16="http://schemas.microsoft.com/office/drawing/2014/main" id="{85EFFC61-1970-45D6-B64F-114B51B4F47E}"/>
              </a:ext>
            </a:extLst>
          </p:cNvPr>
          <p:cNvSpPr txBox="1"/>
          <p:nvPr userDrawn="1"/>
        </p:nvSpPr>
        <p:spPr>
          <a:xfrm>
            <a:off x="11353800" y="6538912"/>
            <a:ext cx="559526" cy="369332"/>
          </a:xfrm>
          <a:prstGeom prst="rect">
            <a:avLst/>
          </a:prstGeom>
          <a:noFill/>
        </p:spPr>
        <p:txBody>
          <a:bodyPr wrap="square">
            <a:spAutoFit/>
          </a:bodyPr>
          <a:lstStyle/>
          <a:p>
            <a:fld id="{A944B8BC-B306-40DD-8BFD-B172BFEB4F4E}" type="slidenum">
              <a:rPr lang="en-GB" smtClean="0">
                <a:solidFill>
                  <a:schemeClr val="bg1"/>
                </a:solidFill>
              </a:rPr>
              <a:pPr/>
              <a:t>‹#›</a:t>
            </a:fld>
            <a:endParaRPr lang="en-GB" dirty="0"/>
          </a:p>
        </p:txBody>
      </p:sp>
    </p:spTree>
    <p:extLst>
      <p:ext uri="{BB962C8B-B14F-4D97-AF65-F5344CB8AC3E}">
        <p14:creationId xmlns:p14="http://schemas.microsoft.com/office/powerpoint/2010/main" val="2671201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DIVIDER">
    <p:spTree>
      <p:nvGrpSpPr>
        <p:cNvPr id="1" name=""/>
        <p:cNvGrpSpPr/>
        <p:nvPr/>
      </p:nvGrpSpPr>
      <p:grpSpPr>
        <a:xfrm>
          <a:off x="0" y="0"/>
          <a:ext cx="0" cy="0"/>
          <a:chOff x="0" y="0"/>
          <a:chExt cx="0" cy="0"/>
        </a:xfrm>
      </p:grpSpPr>
      <p:pic>
        <p:nvPicPr>
          <p:cNvPr id="2" name="Picture 1" descr="202102_ALIGN Project_06 PRESENTATION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8274" cy="6885384"/>
          </a:xfrm>
          <a:prstGeom prst="rect">
            <a:avLst/>
          </a:prstGeom>
        </p:spPr>
      </p:pic>
      <p:sp>
        <p:nvSpPr>
          <p:cNvPr id="4" name="TextBox 3"/>
          <p:cNvSpPr txBox="1"/>
          <p:nvPr userDrawn="1"/>
        </p:nvSpPr>
        <p:spPr>
          <a:xfrm>
            <a:off x="391346" y="6474047"/>
            <a:ext cx="9592163" cy="215444"/>
          </a:xfrm>
          <a:prstGeom prst="rect">
            <a:avLst/>
          </a:prstGeom>
          <a:noFill/>
        </p:spPr>
        <p:txBody>
          <a:bodyPr wrap="square" rtlCol="0">
            <a:spAutoFit/>
          </a:bodyPr>
          <a:lstStyle/>
          <a:p>
            <a:r>
              <a:rPr lang="en-GB" sz="1200" baseline="30000" dirty="0">
                <a:solidFill>
                  <a:schemeClr val="bg1"/>
                </a:solidFill>
                <a:latin typeface="Arial"/>
                <a:cs typeface="Arial"/>
              </a:rPr>
              <a:t>Aligning biodiversity metrics for business and support for developing generally accepted accounting principles for natural capital</a:t>
            </a:r>
          </a:p>
        </p:txBody>
      </p:sp>
      <p:sp>
        <p:nvSpPr>
          <p:cNvPr id="6" name="Text Placeholder 7">
            <a:extLst>
              <a:ext uri="{FF2B5EF4-FFF2-40B4-BE49-F238E27FC236}">
                <a16:creationId xmlns:a16="http://schemas.microsoft.com/office/drawing/2014/main" id="{152121E4-D02C-324F-891F-47AB8A3D2F2E}"/>
              </a:ext>
            </a:extLst>
          </p:cNvPr>
          <p:cNvSpPr>
            <a:spLocks noGrp="1"/>
          </p:cNvSpPr>
          <p:nvPr>
            <p:ph type="body" sz="quarter" idx="12" hasCustomPrompt="1"/>
          </p:nvPr>
        </p:nvSpPr>
        <p:spPr>
          <a:xfrm>
            <a:off x="381099" y="2499736"/>
            <a:ext cx="6599585" cy="1987601"/>
          </a:xfrm>
          <a:prstGeom prst="rect">
            <a:avLst/>
          </a:prstGeom>
        </p:spPr>
        <p:txBody>
          <a:bodyPr/>
          <a:lstStyle>
            <a:lvl1pPr marL="0" indent="0">
              <a:buNone/>
              <a:defRPr sz="6000" b="1">
                <a:solidFill>
                  <a:schemeClr val="bg1"/>
                </a:solidFill>
                <a:latin typeface="Arial"/>
                <a:cs typeface="Arial"/>
              </a:defRPr>
            </a:lvl1pPr>
            <a:lvl2pPr marL="2815096" indent="0">
              <a:buNone/>
              <a:defRPr/>
            </a:lvl2pPr>
            <a:lvl3pPr marL="554207" indent="0">
              <a:buNone/>
              <a:defRPr/>
            </a:lvl3pPr>
            <a:lvl5pPr marL="1108416" indent="0">
              <a:buNone/>
              <a:defRPr/>
            </a:lvl5pPr>
          </a:lstStyle>
          <a:p>
            <a:pPr lvl="0"/>
            <a:r>
              <a:rPr lang="en-US"/>
              <a:t>“Quote area text </a:t>
            </a:r>
            <a:r>
              <a:rPr lang="mr-IN"/>
              <a:t>–</a:t>
            </a:r>
            <a:r>
              <a:rPr lang="en-US"/>
              <a:t> Arial Large”</a:t>
            </a:r>
            <a:endParaRPr lang="en-GB"/>
          </a:p>
        </p:txBody>
      </p:sp>
      <p:sp>
        <p:nvSpPr>
          <p:cNvPr id="3" name="Date Placeholder 2">
            <a:extLst>
              <a:ext uri="{FF2B5EF4-FFF2-40B4-BE49-F238E27FC236}">
                <a16:creationId xmlns:a16="http://schemas.microsoft.com/office/drawing/2014/main" id="{92FA88F8-656F-9E50-2C46-9549765CE2C1}"/>
              </a:ext>
            </a:extLst>
          </p:cNvPr>
          <p:cNvSpPr>
            <a:spLocks noGrp="1"/>
          </p:cNvSpPr>
          <p:nvPr>
            <p:ph type="dt" sz="half" idx="13"/>
          </p:nvPr>
        </p:nvSpPr>
        <p:spPr/>
        <p:txBody>
          <a:bodyPr/>
          <a:lstStyle/>
          <a:p>
            <a:endParaRPr lang="en-US"/>
          </a:p>
        </p:txBody>
      </p:sp>
      <p:sp>
        <p:nvSpPr>
          <p:cNvPr id="5" name="Footer Placeholder 4">
            <a:extLst>
              <a:ext uri="{FF2B5EF4-FFF2-40B4-BE49-F238E27FC236}">
                <a16:creationId xmlns:a16="http://schemas.microsoft.com/office/drawing/2014/main" id="{5EC13015-E3D9-90D5-689E-3D83BFEB9BEF}"/>
              </a:ext>
            </a:extLst>
          </p:cNvPr>
          <p:cNvSpPr>
            <a:spLocks noGrp="1"/>
          </p:cNvSpPr>
          <p:nvPr>
            <p:ph type="ftr" sz="quarter" idx="14"/>
          </p:nvPr>
        </p:nvSpPr>
        <p:spPr/>
        <p:txBody>
          <a:bodyPr/>
          <a:lstStyle/>
          <a:p>
            <a:endParaRPr lang="en-US" dirty="0"/>
          </a:p>
        </p:txBody>
      </p:sp>
      <p:sp>
        <p:nvSpPr>
          <p:cNvPr id="9" name="TextBox 8">
            <a:extLst>
              <a:ext uri="{FF2B5EF4-FFF2-40B4-BE49-F238E27FC236}">
                <a16:creationId xmlns:a16="http://schemas.microsoft.com/office/drawing/2014/main" id="{3F826C3F-941C-7871-B626-FA499523BC09}"/>
              </a:ext>
            </a:extLst>
          </p:cNvPr>
          <p:cNvSpPr txBox="1"/>
          <p:nvPr userDrawn="1"/>
        </p:nvSpPr>
        <p:spPr>
          <a:xfrm>
            <a:off x="11407434" y="6474047"/>
            <a:ext cx="608511" cy="369332"/>
          </a:xfrm>
          <a:prstGeom prst="rect">
            <a:avLst/>
          </a:prstGeom>
          <a:noFill/>
        </p:spPr>
        <p:txBody>
          <a:bodyPr wrap="square">
            <a:spAutoFit/>
          </a:bodyPr>
          <a:lstStyle/>
          <a:p>
            <a:fld id="{A944B8BC-B306-40DD-8BFD-B172BFEB4F4E}" type="slidenum">
              <a:rPr lang="en-GB" smtClean="0">
                <a:solidFill>
                  <a:schemeClr val="bg1"/>
                </a:solidFill>
              </a:rPr>
              <a:pPr/>
              <a:t>‹#›</a:t>
            </a:fld>
            <a:endParaRPr lang="en-GB" dirty="0"/>
          </a:p>
        </p:txBody>
      </p:sp>
    </p:spTree>
    <p:extLst>
      <p:ext uri="{BB962C8B-B14F-4D97-AF65-F5344CB8AC3E}">
        <p14:creationId xmlns:p14="http://schemas.microsoft.com/office/powerpoint/2010/main" val="2158224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END SLIDE 2">
    <p:spTree>
      <p:nvGrpSpPr>
        <p:cNvPr id="1" name=""/>
        <p:cNvGrpSpPr/>
        <p:nvPr/>
      </p:nvGrpSpPr>
      <p:grpSpPr>
        <a:xfrm>
          <a:off x="0" y="0"/>
          <a:ext cx="0" cy="0"/>
          <a:chOff x="0" y="0"/>
          <a:chExt cx="0" cy="0"/>
        </a:xfrm>
      </p:grpSpPr>
      <p:pic>
        <p:nvPicPr>
          <p:cNvPr id="2" name="Picture 1" descr="202102_ALIGN Project_06 PRESENTATION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274" y="0"/>
            <a:ext cx="12218274" cy="6885384"/>
          </a:xfrm>
          <a:prstGeom prst="rect">
            <a:avLst/>
          </a:prstGeom>
        </p:spPr>
      </p:pic>
      <p:sp>
        <p:nvSpPr>
          <p:cNvPr id="4" name="TextBox 3"/>
          <p:cNvSpPr txBox="1"/>
          <p:nvPr userDrawn="1"/>
        </p:nvSpPr>
        <p:spPr>
          <a:xfrm>
            <a:off x="391346" y="6474047"/>
            <a:ext cx="9592163" cy="194925"/>
          </a:xfrm>
          <a:prstGeom prst="rect">
            <a:avLst/>
          </a:prstGeom>
          <a:noFill/>
        </p:spPr>
        <p:txBody>
          <a:bodyPr wrap="square" rtlCol="0">
            <a:spAutoFit/>
          </a:bodyPr>
          <a:lstStyle/>
          <a:p>
            <a:r>
              <a:rPr lang="en-GB" sz="1000" baseline="30000">
                <a:solidFill>
                  <a:schemeClr val="bg1"/>
                </a:solidFill>
                <a:latin typeface="Arial"/>
                <a:cs typeface="Arial"/>
              </a:rPr>
              <a:t>Aligning biodiversity metrics for business and support for developing generally accepted accounting principles for natural capital</a:t>
            </a:r>
          </a:p>
        </p:txBody>
      </p:sp>
      <p:sp>
        <p:nvSpPr>
          <p:cNvPr id="12" name="object 9">
            <a:extLst>
              <a:ext uri="{FF2B5EF4-FFF2-40B4-BE49-F238E27FC236}">
                <a16:creationId xmlns:a16="http://schemas.microsoft.com/office/drawing/2014/main" id="{0EC2565C-D180-D14B-B314-9617D822D0EA}"/>
              </a:ext>
            </a:extLst>
          </p:cNvPr>
          <p:cNvSpPr txBox="1"/>
          <p:nvPr userDrawn="1"/>
        </p:nvSpPr>
        <p:spPr>
          <a:xfrm>
            <a:off x="481378" y="4446303"/>
            <a:ext cx="9177755" cy="234491"/>
          </a:xfrm>
          <a:prstGeom prst="rect">
            <a:avLst/>
          </a:prstGeom>
        </p:spPr>
        <p:txBody>
          <a:bodyPr vert="horz" wrap="square" lIns="0" tIns="25403" rIns="0" bIns="0" rtlCol="0">
            <a:spAutoFit/>
          </a:bodyPr>
          <a:lstStyle/>
          <a:p>
            <a:pPr marL="7698" marR="3079">
              <a:lnSpc>
                <a:spcPct val="90000"/>
              </a:lnSpc>
              <a:spcBef>
                <a:spcPts val="200"/>
              </a:spcBef>
            </a:pPr>
            <a:r>
              <a:rPr lang="en-GB" sz="1467" b="1" spc="-21">
                <a:solidFill>
                  <a:srgbClr val="FFFFFF"/>
                </a:solidFill>
                <a:latin typeface="Arial" panose="020B0604020202020204" pitchFamily="34" charset="0"/>
                <a:cs typeface="Arial" panose="020B0604020202020204" pitchFamily="34" charset="0"/>
              </a:rPr>
              <a:t>Web address: https://capitalscoalition.org/project/align/</a:t>
            </a:r>
            <a:endParaRPr sz="1467" b="1">
              <a:latin typeface="Arial" panose="020B0604020202020204" pitchFamily="34" charset="0"/>
              <a:cs typeface="Arial" panose="020B0604020202020204" pitchFamily="34" charset="0"/>
            </a:endParaRPr>
          </a:p>
        </p:txBody>
      </p:sp>
      <p:sp>
        <p:nvSpPr>
          <p:cNvPr id="13" name="Text Placeholder 4">
            <a:extLst>
              <a:ext uri="{FF2B5EF4-FFF2-40B4-BE49-F238E27FC236}">
                <a16:creationId xmlns:a16="http://schemas.microsoft.com/office/drawing/2014/main" id="{0F2AEE63-5FA6-3A4E-8F27-049BE9A26018}"/>
              </a:ext>
            </a:extLst>
          </p:cNvPr>
          <p:cNvSpPr txBox="1">
            <a:spLocks/>
          </p:cNvSpPr>
          <p:nvPr userDrawn="1"/>
        </p:nvSpPr>
        <p:spPr>
          <a:xfrm>
            <a:off x="415430" y="1633991"/>
            <a:ext cx="10966735" cy="1970391"/>
          </a:xfrm>
          <a:prstGeom prst="rect">
            <a:avLst/>
          </a:prstGeom>
        </p:spPr>
        <p:txBody>
          <a:bodyPr/>
          <a:lstStyle>
            <a:lvl1pPr marL="276101" indent="-276101" algn="l" defTabSz="368135" rtl="0" eaLnBrk="1" fontAlgn="base" hangingPunct="1">
              <a:spcBef>
                <a:spcPct val="20000"/>
              </a:spcBef>
              <a:spcAft>
                <a:spcPct val="0"/>
              </a:spcAft>
              <a:buFont typeface="Arial" charset="0"/>
              <a:buChar char="•"/>
              <a:defRPr sz="8800" kern="1200">
                <a:solidFill>
                  <a:schemeClr val="tx1"/>
                </a:solidFill>
                <a:latin typeface="Impact" panose="020B0806030902050204" pitchFamily="34" charset="0"/>
                <a:ea typeface="ＭＳ Ｐゴシック" charset="0"/>
                <a:cs typeface="ＭＳ Ｐゴシック" charset="0"/>
              </a:defRPr>
            </a:lvl1pPr>
            <a:lvl2pPr marL="598220" indent="-230085" algn="l" defTabSz="368135" rtl="0" eaLnBrk="1" fontAlgn="base" hangingPunct="1">
              <a:spcBef>
                <a:spcPct val="20000"/>
              </a:spcBef>
              <a:spcAft>
                <a:spcPct val="0"/>
              </a:spcAft>
              <a:buFont typeface="Arial" charset="0"/>
              <a:buChar char="–"/>
              <a:defRPr sz="2300" kern="1200">
                <a:solidFill>
                  <a:schemeClr val="tx2"/>
                </a:solidFill>
                <a:latin typeface="+mn-lt"/>
                <a:ea typeface="ＭＳ Ｐゴシック" charset="0"/>
                <a:cs typeface="+mn-cs"/>
              </a:defRPr>
            </a:lvl2pPr>
            <a:lvl3pPr marL="921460" indent="-184067" algn="l" defTabSz="368135" rtl="0" eaLnBrk="1" fontAlgn="base" hangingPunct="1">
              <a:spcBef>
                <a:spcPct val="20000"/>
              </a:spcBef>
              <a:spcAft>
                <a:spcPct val="0"/>
              </a:spcAft>
              <a:buFont typeface="Arial" charset="0"/>
              <a:buChar char="•"/>
              <a:defRPr sz="1900" kern="1200">
                <a:solidFill>
                  <a:schemeClr val="tx2"/>
                </a:solidFill>
                <a:latin typeface="+mn-lt"/>
                <a:ea typeface="ＭＳ Ｐゴシック" charset="0"/>
                <a:cs typeface="+mn-cs"/>
              </a:defRPr>
            </a:lvl3pPr>
            <a:lvl4pPr marL="1289595" indent="-184067" algn="l" defTabSz="368135" rtl="0" eaLnBrk="1" fontAlgn="base" hangingPunct="1">
              <a:spcBef>
                <a:spcPct val="20000"/>
              </a:spcBef>
              <a:spcAft>
                <a:spcPct val="0"/>
              </a:spcAft>
              <a:buFont typeface="Arial" charset="0"/>
              <a:buChar char="–"/>
              <a:defRPr sz="1600" kern="1200">
                <a:solidFill>
                  <a:schemeClr val="tx2"/>
                </a:solidFill>
                <a:latin typeface="+mn-lt"/>
                <a:ea typeface="ＭＳ Ｐゴシック" charset="0"/>
                <a:cs typeface="+mn-cs"/>
              </a:defRPr>
            </a:lvl4pPr>
            <a:lvl5pPr marL="1658852" indent="-184067" algn="l" defTabSz="368135" rtl="0" eaLnBrk="1" fontAlgn="base" hangingPunct="1">
              <a:spcBef>
                <a:spcPct val="20000"/>
              </a:spcBef>
              <a:spcAft>
                <a:spcPct val="0"/>
              </a:spcAft>
              <a:buFont typeface="Arial" charset="0"/>
              <a:buChar char="»"/>
              <a:defRPr sz="1600" kern="1200">
                <a:solidFill>
                  <a:schemeClr val="tx2"/>
                </a:solidFill>
                <a:latin typeface="+mn-lt"/>
                <a:ea typeface="ＭＳ Ｐゴシック" charset="0"/>
                <a:cs typeface="+mn-cs"/>
              </a:defRPr>
            </a:lvl5pPr>
            <a:lvl6pPr marL="2027606" indent="-184328" algn="l" defTabSz="368656" rtl="0" eaLnBrk="1" latinLnBrk="0" hangingPunct="1">
              <a:spcBef>
                <a:spcPct val="20000"/>
              </a:spcBef>
              <a:buFont typeface="Arial"/>
              <a:buChar char="•"/>
              <a:defRPr sz="1600" kern="1200">
                <a:solidFill>
                  <a:schemeClr val="tx1"/>
                </a:solidFill>
                <a:latin typeface="+mn-lt"/>
                <a:ea typeface="+mn-ea"/>
                <a:cs typeface="+mn-cs"/>
              </a:defRPr>
            </a:lvl6pPr>
            <a:lvl7pPr marL="2396262" indent="-184328" algn="l" defTabSz="368656" rtl="0" eaLnBrk="1" latinLnBrk="0" hangingPunct="1">
              <a:spcBef>
                <a:spcPct val="20000"/>
              </a:spcBef>
              <a:buFont typeface="Arial"/>
              <a:buChar char="•"/>
              <a:defRPr sz="1600" kern="1200">
                <a:solidFill>
                  <a:schemeClr val="tx1"/>
                </a:solidFill>
                <a:latin typeface="+mn-lt"/>
                <a:ea typeface="+mn-ea"/>
                <a:cs typeface="+mn-cs"/>
              </a:defRPr>
            </a:lvl7pPr>
            <a:lvl8pPr marL="2764918" indent="-184328" algn="l" defTabSz="368656" rtl="0" eaLnBrk="1" latinLnBrk="0" hangingPunct="1">
              <a:spcBef>
                <a:spcPct val="20000"/>
              </a:spcBef>
              <a:buFont typeface="Arial"/>
              <a:buChar char="•"/>
              <a:defRPr sz="1600" kern="1200">
                <a:solidFill>
                  <a:schemeClr val="tx1"/>
                </a:solidFill>
                <a:latin typeface="+mn-lt"/>
                <a:ea typeface="+mn-ea"/>
                <a:cs typeface="+mn-cs"/>
              </a:defRPr>
            </a:lvl8pPr>
            <a:lvl9pPr marL="3133573" indent="-184328" algn="l" defTabSz="368656" rtl="0" eaLnBrk="1" latinLnBrk="0" hangingPunct="1">
              <a:spcBef>
                <a:spcPct val="20000"/>
              </a:spcBef>
              <a:buFont typeface="Arial"/>
              <a:buChar char="•"/>
              <a:defRPr sz="1600" kern="1200">
                <a:solidFill>
                  <a:schemeClr val="tx1"/>
                </a:solidFill>
                <a:latin typeface="+mn-lt"/>
                <a:ea typeface="+mn-ea"/>
                <a:cs typeface="+mn-cs"/>
              </a:defRPr>
            </a:lvl9pPr>
          </a:lstStyle>
          <a:p>
            <a:pPr marL="0" indent="0">
              <a:buNone/>
            </a:pPr>
            <a:r>
              <a:rPr lang="en-GB" sz="8800">
                <a:solidFill>
                  <a:schemeClr val="bg1"/>
                </a:solidFill>
                <a:latin typeface="Arial" panose="020B0604020202020204" pitchFamily="34" charset="0"/>
                <a:cs typeface="Arial" panose="020B0604020202020204" pitchFamily="34" charset="0"/>
              </a:rPr>
              <a:t>Thank you</a:t>
            </a:r>
            <a:endParaRPr lang="en-GB" sz="8800">
              <a:latin typeface="Arial" panose="020B0604020202020204" pitchFamily="34" charset="0"/>
              <a:cs typeface="Arial" panose="020B0604020202020204" pitchFamily="34" charset="0"/>
            </a:endParaRPr>
          </a:p>
        </p:txBody>
      </p:sp>
      <p:sp>
        <p:nvSpPr>
          <p:cNvPr id="14" name="object 9">
            <a:extLst>
              <a:ext uri="{FF2B5EF4-FFF2-40B4-BE49-F238E27FC236}">
                <a16:creationId xmlns:a16="http://schemas.microsoft.com/office/drawing/2014/main" id="{0EC2565C-D180-D14B-B314-9617D822D0EA}"/>
              </a:ext>
            </a:extLst>
          </p:cNvPr>
          <p:cNvSpPr txBox="1"/>
          <p:nvPr userDrawn="1"/>
        </p:nvSpPr>
        <p:spPr>
          <a:xfrm>
            <a:off x="481378" y="4131826"/>
            <a:ext cx="4992592" cy="234491"/>
          </a:xfrm>
          <a:prstGeom prst="rect">
            <a:avLst/>
          </a:prstGeom>
        </p:spPr>
        <p:txBody>
          <a:bodyPr vert="horz" wrap="square" lIns="0" tIns="25403" rIns="0" bIns="0" rtlCol="0">
            <a:spAutoFit/>
          </a:bodyPr>
          <a:lstStyle/>
          <a:p>
            <a:pPr marL="7698" marR="3079">
              <a:lnSpc>
                <a:spcPct val="90000"/>
              </a:lnSpc>
              <a:spcBef>
                <a:spcPts val="200"/>
              </a:spcBef>
            </a:pPr>
            <a:r>
              <a:rPr lang="en-GB" sz="1467" b="1" spc="-21">
                <a:solidFill>
                  <a:srgbClr val="FFFFFF"/>
                </a:solidFill>
                <a:latin typeface="Arial" panose="020B0604020202020204" pitchFamily="34" charset="0"/>
                <a:cs typeface="Arial" panose="020B0604020202020204" pitchFamily="34" charset="0"/>
              </a:rPr>
              <a:t>Email: Jacob.bedford@unep-wcmc.org</a:t>
            </a:r>
            <a:endParaRPr sz="1467"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92800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90EE3C4-E279-5ACF-346C-89844F5B8F4F}"/>
              </a:ext>
            </a:extLst>
          </p:cNvPr>
          <p:cNvSpPr/>
          <p:nvPr userDrawn="1"/>
        </p:nvSpPr>
        <p:spPr>
          <a:xfrm>
            <a:off x="0" y="604352"/>
            <a:ext cx="12192000" cy="6253648"/>
          </a:xfrm>
          <a:prstGeom prst="rect">
            <a:avLst/>
          </a:prstGeom>
          <a:solidFill>
            <a:srgbClr val="0167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215" dirty="0">
              <a:latin typeface="DM Sans" pitchFamily="2" charset="0"/>
            </a:endParaRPr>
          </a:p>
        </p:txBody>
      </p:sp>
      <p:pic>
        <p:nvPicPr>
          <p:cNvPr id="41" name="Picture 40" descr="A black circle with white light&#10;&#10;Description automatically generated">
            <a:extLst>
              <a:ext uri="{FF2B5EF4-FFF2-40B4-BE49-F238E27FC236}">
                <a16:creationId xmlns:a16="http://schemas.microsoft.com/office/drawing/2014/main" id="{47876A83-4995-6D33-F066-E7A21B7ADF95}"/>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4552635" y="2862410"/>
            <a:ext cx="7400310" cy="6012752"/>
          </a:xfrm>
          <a:prstGeom prst="rect">
            <a:avLst/>
          </a:prstGeom>
        </p:spPr>
      </p:pic>
      <p:sp>
        <p:nvSpPr>
          <p:cNvPr id="4" name="Picture Placeholder 15">
            <a:extLst>
              <a:ext uri="{FF2B5EF4-FFF2-40B4-BE49-F238E27FC236}">
                <a16:creationId xmlns:a16="http://schemas.microsoft.com/office/drawing/2014/main" id="{2D573BAA-9402-40CE-42A2-C1A29FFE00FF}"/>
              </a:ext>
            </a:extLst>
          </p:cNvPr>
          <p:cNvSpPr>
            <a:spLocks noGrp="1" noRot="1" noMove="1" noResize="1" noEditPoints="1" noAdjustHandles="1" noChangeArrowheads="1" noChangeShapeType="1"/>
          </p:cNvSpPr>
          <p:nvPr>
            <p:ph type="pic" sz="quarter" idx="12"/>
          </p:nvPr>
        </p:nvSpPr>
        <p:spPr>
          <a:xfrm>
            <a:off x="6095999" y="22465"/>
            <a:ext cx="7093850" cy="5998599"/>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5" name="Text Placeholder 14">
            <a:extLst>
              <a:ext uri="{FF2B5EF4-FFF2-40B4-BE49-F238E27FC236}">
                <a16:creationId xmlns:a16="http://schemas.microsoft.com/office/drawing/2014/main" id="{440760BA-E799-BE33-E272-9389A66C07A1}"/>
              </a:ext>
            </a:extLst>
          </p:cNvPr>
          <p:cNvSpPr>
            <a:spLocks noGrp="1"/>
          </p:cNvSpPr>
          <p:nvPr>
            <p:ph type="body" sz="quarter" idx="13"/>
          </p:nvPr>
        </p:nvSpPr>
        <p:spPr>
          <a:xfrm>
            <a:off x="605904" y="1222921"/>
            <a:ext cx="4898400" cy="3656650"/>
          </a:xfrm>
        </p:spPr>
        <p:txBody>
          <a:bodyPr/>
          <a:lstStyle>
            <a:lvl1pPr marL="0" indent="0">
              <a:buNone/>
              <a:defRPr sz="5417">
                <a:solidFill>
                  <a:schemeClr val="bg1"/>
                </a:solidFill>
                <a:effectLst>
                  <a:outerShdw blurRad="50800" dist="38100" dir="8100000" algn="tr" rotWithShape="0">
                    <a:prstClr val="black">
                      <a:alpha val="40000"/>
                    </a:prstClr>
                  </a:outerShdw>
                </a:effectLst>
              </a:defRPr>
            </a:lvl1pPr>
            <a:lvl2pPr marL="562737" indent="0">
              <a:buNone/>
              <a:defRPr>
                <a:solidFill>
                  <a:schemeClr val="bg1"/>
                </a:solidFill>
                <a:effectLst>
                  <a:outerShdw blurRad="50800" dist="38100" dir="8100000" algn="tr" rotWithShape="0">
                    <a:prstClr val="black">
                      <a:alpha val="40000"/>
                    </a:prstClr>
                  </a:outerShdw>
                </a:effectLst>
              </a:defRPr>
            </a:lvl2pPr>
            <a:lvl3pPr marL="1125472" indent="0">
              <a:buNone/>
              <a:defRPr>
                <a:solidFill>
                  <a:schemeClr val="bg1"/>
                </a:solidFill>
              </a:defRPr>
            </a:lvl3pPr>
            <a:lvl4pPr marL="1688207" indent="0">
              <a:buNone/>
              <a:defRPr>
                <a:solidFill>
                  <a:schemeClr val="bg1"/>
                </a:solidFill>
              </a:defRPr>
            </a:lvl4pPr>
            <a:lvl5pPr marL="2250944" indent="0">
              <a:buNone/>
              <a:defRPr>
                <a:solidFill>
                  <a:schemeClr val="bg1"/>
                </a:solidFill>
              </a:defRPr>
            </a:lvl5pPr>
          </a:lstStyle>
          <a:p>
            <a:pPr lvl="0"/>
            <a:r>
              <a:rPr lang="en-US" dirty="0"/>
              <a:t>Click to edit Master text styles</a:t>
            </a:r>
          </a:p>
          <a:p>
            <a:pPr lvl="1"/>
            <a:r>
              <a:rPr lang="en-US" dirty="0"/>
              <a:t>Second level</a:t>
            </a:r>
          </a:p>
        </p:txBody>
      </p:sp>
      <p:sp>
        <p:nvSpPr>
          <p:cNvPr id="3" name="Picture Placeholder 15">
            <a:extLst>
              <a:ext uri="{FF2B5EF4-FFF2-40B4-BE49-F238E27FC236}">
                <a16:creationId xmlns:a16="http://schemas.microsoft.com/office/drawing/2014/main" id="{EBEA2812-44B4-4855-F028-944AED1274C1}"/>
              </a:ext>
            </a:extLst>
          </p:cNvPr>
          <p:cNvSpPr>
            <a:spLocks noGrp="1" noRot="1" noMove="1" noResize="1" noEditPoints="1" noAdjustHandles="1" noChangeArrowheads="1" noChangeShapeType="1"/>
          </p:cNvSpPr>
          <p:nvPr>
            <p:ph type="pic" sz="quarter" idx="11"/>
          </p:nvPr>
        </p:nvSpPr>
        <p:spPr>
          <a:xfrm>
            <a:off x="5172364" y="3541224"/>
            <a:ext cx="5890538" cy="4981072"/>
          </a:xfrm>
          <a:prstGeom prst="ellipse">
            <a:avLst/>
          </a:prstGeom>
        </p:spPr>
        <p:txBody>
          <a:bodyPr/>
          <a:lstStyle>
            <a:lvl1pPr>
              <a:defRPr>
                <a:effectLst>
                  <a:outerShdw blurRad="50800" dist="38100" dir="10800000" algn="r" rotWithShape="0">
                    <a:prstClr val="black">
                      <a:alpha val="40000"/>
                    </a:prstClr>
                  </a:outerShdw>
                </a:effectLst>
              </a:defRPr>
            </a:lvl1pPr>
          </a:lstStyle>
          <a:p>
            <a:endParaRPr lang="en-GB" dirty="0"/>
          </a:p>
        </p:txBody>
      </p:sp>
      <p:sp>
        <p:nvSpPr>
          <p:cNvPr id="16" name="Picture Placeholder 15">
            <a:extLst>
              <a:ext uri="{FF2B5EF4-FFF2-40B4-BE49-F238E27FC236}">
                <a16:creationId xmlns:a16="http://schemas.microsoft.com/office/drawing/2014/main" id="{BF26E351-5ED4-557C-B6BD-8544374F9719}"/>
              </a:ext>
            </a:extLst>
          </p:cNvPr>
          <p:cNvSpPr>
            <a:spLocks noGrp="1" noRot="1" noMove="1" noResize="1" noEditPoints="1" noAdjustHandles="1" noChangeArrowheads="1" noChangeShapeType="1"/>
          </p:cNvSpPr>
          <p:nvPr>
            <p:ph type="pic" sz="quarter" idx="10"/>
          </p:nvPr>
        </p:nvSpPr>
        <p:spPr>
          <a:xfrm>
            <a:off x="9049487" y="4715908"/>
            <a:ext cx="3637014" cy="3075480"/>
          </a:xfrm>
          <a:prstGeom prst="ellipse">
            <a:avLst/>
          </a:prstGeom>
        </p:spPr>
        <p:txBody>
          <a:bodyPr/>
          <a:lstStyle>
            <a:lvl1pPr>
              <a:defRPr>
                <a:effectLst>
                  <a:outerShdw blurRad="50800" dist="38100" dir="13500000" algn="br" rotWithShape="0">
                    <a:prstClr val="black">
                      <a:alpha val="40000"/>
                    </a:prstClr>
                  </a:outerShdw>
                </a:effectLst>
              </a:defRPr>
            </a:lvl1pPr>
          </a:lstStyle>
          <a:p>
            <a:endParaRPr lang="en-GB" dirty="0"/>
          </a:p>
        </p:txBody>
      </p:sp>
      <p:pic>
        <p:nvPicPr>
          <p:cNvPr id="35" name="Picture 34" descr="A logo of a european commission&#10;&#10;Description automatically generated">
            <a:extLst>
              <a:ext uri="{FF2B5EF4-FFF2-40B4-BE49-F238E27FC236}">
                <a16:creationId xmlns:a16="http://schemas.microsoft.com/office/drawing/2014/main" id="{425A4820-06AC-4943-384E-135D60B07FB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1141" b="33694"/>
          <a:stretch/>
        </p:blipFill>
        <p:spPr>
          <a:xfrm>
            <a:off x="570654" y="4422"/>
            <a:ext cx="2291816" cy="532806"/>
          </a:xfrm>
          <a:prstGeom prst="rect">
            <a:avLst/>
          </a:prstGeom>
        </p:spPr>
      </p:pic>
      <p:pic>
        <p:nvPicPr>
          <p:cNvPr id="42" name="Picture 41" descr="A black circle with white light&#10;&#10;Description automatically generated">
            <a:extLst>
              <a:ext uri="{FF2B5EF4-FFF2-40B4-BE49-F238E27FC236}">
                <a16:creationId xmlns:a16="http://schemas.microsoft.com/office/drawing/2014/main" id="{A58E86FD-109E-CB0D-C537-953B46CED3B0}"/>
              </a:ext>
            </a:extLst>
          </p:cNvPr>
          <p:cNvPicPr>
            <a:picLocks noChangeAspect="1"/>
          </p:cNvPicPr>
          <p:nvPr userDrawn="1"/>
        </p:nvPicPr>
        <p:blipFill rotWithShape="1">
          <a:blip r:embed="rId2">
            <a:alphaModFix amt="20000"/>
            <a:extLst>
              <a:ext uri="{28A0092B-C50C-407E-A947-70E740481C1C}">
                <a14:useLocalDpi xmlns:a14="http://schemas.microsoft.com/office/drawing/2010/main" val="0"/>
              </a:ext>
            </a:extLst>
          </a:blip>
          <a:srcRect t="16047"/>
          <a:stretch/>
        </p:blipFill>
        <p:spPr>
          <a:xfrm>
            <a:off x="6518944" y="587260"/>
            <a:ext cx="5890539" cy="6012752"/>
          </a:xfrm>
          <a:prstGeom prst="rect">
            <a:avLst/>
          </a:prstGeom>
        </p:spPr>
      </p:pic>
      <p:pic>
        <p:nvPicPr>
          <p:cNvPr id="44" name="Picture 43" descr="A black and white sign with white text&#10;&#10;Description automatically generated">
            <a:extLst>
              <a:ext uri="{FF2B5EF4-FFF2-40B4-BE49-F238E27FC236}">
                <a16:creationId xmlns:a16="http://schemas.microsoft.com/office/drawing/2014/main" id="{251E561A-8B14-0FBA-0E35-2545E3C117F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79638" y="5868786"/>
            <a:ext cx="1577153" cy="702586"/>
          </a:xfrm>
          <a:prstGeom prst="rect">
            <a:avLst/>
          </a:prstGeom>
        </p:spPr>
      </p:pic>
    </p:spTree>
    <p:extLst>
      <p:ext uri="{BB962C8B-B14F-4D97-AF65-F5344CB8AC3E}">
        <p14:creationId xmlns:p14="http://schemas.microsoft.com/office/powerpoint/2010/main" val="2739513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79CB73-C4EF-4415-0E9A-3E604CD722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C3B278-BD87-9742-237D-8F6BE6333A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E3E2222-2099-3715-E193-F990E24104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DA82D06-FE6E-E5E0-640D-37732BE033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TextBox 7">
            <a:extLst>
              <a:ext uri="{FF2B5EF4-FFF2-40B4-BE49-F238E27FC236}">
                <a16:creationId xmlns:a16="http://schemas.microsoft.com/office/drawing/2014/main" id="{1BB1DB89-AF94-188E-C826-13FD4E1ED6BC}"/>
              </a:ext>
            </a:extLst>
          </p:cNvPr>
          <p:cNvSpPr txBox="1"/>
          <p:nvPr userDrawn="1"/>
        </p:nvSpPr>
        <p:spPr>
          <a:xfrm>
            <a:off x="8415747" y="5897325"/>
            <a:ext cx="6093822" cy="369332"/>
          </a:xfrm>
          <a:prstGeom prst="rect">
            <a:avLst/>
          </a:prstGeom>
          <a:noFill/>
        </p:spPr>
        <p:txBody>
          <a:bodyPr wrap="square">
            <a:spAutoFit/>
          </a:bodyPr>
          <a:lstStyle/>
          <a:p>
            <a:fld id="{A944B8BC-B306-40DD-8BFD-B172BFEB4F4E}" type="slidenum">
              <a:rPr lang="en-GB" smtClean="0">
                <a:solidFill>
                  <a:schemeClr val="bg1"/>
                </a:solidFill>
              </a:rPr>
              <a:pPr/>
              <a:t>‹#›</a:t>
            </a:fld>
            <a:endParaRPr lang="en-GB" dirty="0"/>
          </a:p>
        </p:txBody>
      </p:sp>
    </p:spTree>
    <p:extLst>
      <p:ext uri="{BB962C8B-B14F-4D97-AF65-F5344CB8AC3E}">
        <p14:creationId xmlns:p14="http://schemas.microsoft.com/office/powerpoint/2010/main" val="1721833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 id="2147483665" r:id="rId16"/>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9.pn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s://capitalscoalition.org/project/align/"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hyperlink" Target="https://green-business.ec.europa.eu/business-and-biodiversity/our-activities/align_en"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capitalscoalition.org/wp-content/uploads/2021/03/330300786-Align-Report_v4-301122.pdf"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hyperlink" Target="https://capitalscoalition.org/wp-content/uploads/2021/03/330300786-Align-Report_v4-301122.pdf"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hyperlink" Target="https://capitalscoalition.org/wp-content/uploads/2021/03/330300786-Align-Report_v4-301122.pd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hyperlink" Target="https://capitalscoalition.org/wp-content/uploads/2021/03/330300786-Align-Report_v4-301122.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hyperlink" Target="https://capitalscoalition.org/wp-content/uploads/2021/03/330300786-Align-Report_v4-301122.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hyperlink" Target="https://capitalscoalition.org/wp-content/uploads/2021/03/330300786-Align-Report_v4-301122.pdf"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sv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3.sv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svg"/><Relationship Id="rId4" Type="http://schemas.openxmlformats.org/officeDocument/2006/relationships/image" Target="../media/image21.svg"/><Relationship Id="rId9" Type="http://schemas.openxmlformats.org/officeDocument/2006/relationships/image" Target="../media/image26.png"/></Relationships>
</file>

<file path=ppt/slides/_rels/slide24.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35.svg"/></Relationships>
</file>

<file path=ppt/slides/_rels/slide27.xml.rels><?xml version="1.0" encoding="UTF-8" standalone="yes"?>
<Relationships xmlns="http://schemas.openxmlformats.org/package/2006/relationships"><Relationship Id="rId3" Type="http://schemas.openxmlformats.org/officeDocument/2006/relationships/hyperlink" Target="https://capitalscoalition.org/capitals-approach/natural-capital-protocol/"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hyperlink" Target="https://capitalscoalition.org/wp-content/uploads/2021/03/330300786-Align-Report_v4-301122.pdf"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hyperlink" Target="https://capitalscoalition.org/wp-content/uploads/2021/03/330300786-Align-Report_v4-301122.pdf"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hyperlink" Target="https://capitalscoalition.org/wp-content/uploads/2021/03/330300786-Align-Report_v4-301122.pdf"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12.xml"/><Relationship Id="rId4" Type="http://schemas.openxmlformats.org/officeDocument/2006/relationships/hyperlink" Target="https://capitalscoalition.org/wp-content/uploads/2021/03/330300786-Align-Report_v4-301122.pdf"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sv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56.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95A0CD3-EF25-BE4A-71ED-6892628AB40B}"/>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10581" r="10581"/>
          <a:stretch/>
        </p:blipFill>
        <p:spPr/>
      </p:pic>
      <p:sp>
        <p:nvSpPr>
          <p:cNvPr id="3" name="Text Placeholder 2">
            <a:extLst>
              <a:ext uri="{FF2B5EF4-FFF2-40B4-BE49-F238E27FC236}">
                <a16:creationId xmlns:a16="http://schemas.microsoft.com/office/drawing/2014/main" id="{2A300F09-1E50-3A31-C8BB-94DEB0FC5315}"/>
              </a:ext>
            </a:extLst>
          </p:cNvPr>
          <p:cNvSpPr>
            <a:spLocks noGrp="1"/>
          </p:cNvSpPr>
          <p:nvPr>
            <p:ph type="body" sz="quarter" idx="13"/>
          </p:nvPr>
        </p:nvSpPr>
        <p:spPr/>
        <p:txBody>
          <a:bodyPr vert="horz" lIns="91440" tIns="45720" rIns="91440" bIns="45720" rtlCol="0" anchor="t">
            <a:normAutofit lnSpcReduction="10000"/>
          </a:bodyPr>
          <a:lstStyle/>
          <a:p>
            <a:r>
              <a:rPr lang="en-GB" sz="3200" b="1" dirty="0">
                <a:solidFill>
                  <a:prstClr val="white"/>
                </a:solidFill>
                <a:ea typeface="ＭＳ Ｐゴシック"/>
              </a:rPr>
              <a:t>Overview of the Recommendations for a standard on corporate biodiversity measurement and valuation</a:t>
            </a:r>
          </a:p>
          <a:p>
            <a:endParaRPr lang="en-GB" sz="3200" b="1" dirty="0">
              <a:solidFill>
                <a:prstClr val="white"/>
              </a:solidFill>
              <a:ea typeface="ＭＳ Ｐゴシック"/>
            </a:endParaRPr>
          </a:p>
          <a:p>
            <a:r>
              <a:rPr lang="en-GB" sz="3200" i="1" dirty="0">
                <a:solidFill>
                  <a:prstClr val="white"/>
                </a:solidFill>
                <a:ea typeface="ＭＳ Ｐゴシック"/>
              </a:rPr>
              <a:t>An e-learning module from the Align project</a:t>
            </a:r>
          </a:p>
          <a:p>
            <a:endParaRPr lang="en-GB" sz="3200" i="1" dirty="0">
              <a:solidFill>
                <a:prstClr val="white"/>
              </a:solidFill>
              <a:ea typeface="ＭＳ Ｐゴシック"/>
            </a:endParaRPr>
          </a:p>
        </p:txBody>
      </p:sp>
      <p:pic>
        <p:nvPicPr>
          <p:cNvPr id="8" name="Picture Placeholder 7">
            <a:extLst>
              <a:ext uri="{FF2B5EF4-FFF2-40B4-BE49-F238E27FC236}">
                <a16:creationId xmlns:a16="http://schemas.microsoft.com/office/drawing/2014/main" id="{0030B470-8039-E62B-A565-B5F110BCC1C6}"/>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44" r="44"/>
          <a:stretch/>
        </p:blipFill>
        <p:spPr/>
      </p:pic>
      <p:pic>
        <p:nvPicPr>
          <p:cNvPr id="13" name="Picture Placeholder 12">
            <a:extLst>
              <a:ext uri="{FF2B5EF4-FFF2-40B4-BE49-F238E27FC236}">
                <a16:creationId xmlns:a16="http://schemas.microsoft.com/office/drawing/2014/main" id="{B041C844-1212-20EB-7FB1-DF99517C5AD7}"/>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43" r="43"/>
          <a:stretch/>
        </p:blipFill>
        <p:spPr/>
      </p:pic>
    </p:spTree>
    <p:extLst>
      <p:ext uri="{BB962C8B-B14F-4D97-AF65-F5344CB8AC3E}">
        <p14:creationId xmlns:p14="http://schemas.microsoft.com/office/powerpoint/2010/main" val="2652872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EE8E8-770B-9961-8644-408B902D31C7}"/>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17A58227-82D2-1881-BC41-53A2A5B9F341}"/>
              </a:ext>
            </a:extLst>
          </p:cNvPr>
          <p:cNvSpPr txBox="1"/>
          <p:nvPr/>
        </p:nvSpPr>
        <p:spPr>
          <a:xfrm>
            <a:off x="6797948" y="1301513"/>
            <a:ext cx="5174809" cy="3722229"/>
          </a:xfrm>
          <a:prstGeom prst="rect">
            <a:avLst/>
          </a:prstGeom>
          <a:noFill/>
        </p:spPr>
        <p:txBody>
          <a:bodyPr wrap="square" lIns="91416" tIns="45708" rIns="91416" bIns="45708" anchor="t">
            <a:spAutoFit/>
          </a:bodyPr>
          <a:lstStyle/>
          <a:p>
            <a:pPr>
              <a:lnSpc>
                <a:spcPct val="107000"/>
              </a:lnSpc>
              <a:spcAft>
                <a:spcPts val="800"/>
              </a:spcAft>
            </a:pPr>
            <a:endParaRPr lang="en-GB" sz="1999" dirty="0">
              <a:solidFill>
                <a:schemeClr val="bg1"/>
              </a:solidFill>
              <a:latin typeface="Arial"/>
              <a:ea typeface="Calibri"/>
              <a:cs typeface="Arial"/>
            </a:endParaRPr>
          </a:p>
          <a:p>
            <a:r>
              <a:rPr lang="en-GB" sz="1600" dirty="0">
                <a:solidFill>
                  <a:schemeClr val="bg1"/>
                </a:solidFill>
                <a:latin typeface="Arial"/>
                <a:ea typeface="Calibri"/>
                <a:cs typeface="Arial"/>
              </a:rPr>
              <a:t>These materials have been prepared for the European Commission however they reflect the views only of the</a:t>
            </a:r>
            <a:endParaRPr lang="en-GB" sz="1600" dirty="0">
              <a:solidFill>
                <a:schemeClr val="bg1"/>
              </a:solidFill>
              <a:latin typeface="Arial"/>
              <a:cs typeface="Arial"/>
            </a:endParaRPr>
          </a:p>
          <a:p>
            <a:r>
              <a:rPr lang="en-GB" sz="1600" dirty="0">
                <a:solidFill>
                  <a:schemeClr val="bg1"/>
                </a:solidFill>
                <a:latin typeface="Arial"/>
                <a:ea typeface="Calibri"/>
                <a:cs typeface="Arial"/>
              </a:rPr>
              <a:t>authors, and the Commission cannot be held responsible for any use which may be made of the information</a:t>
            </a:r>
            <a:r>
              <a:rPr lang="en-GB" sz="1600" dirty="0">
                <a:solidFill>
                  <a:schemeClr val="bg1"/>
                </a:solidFill>
                <a:latin typeface="Arial"/>
                <a:cs typeface="Arial"/>
              </a:rPr>
              <a:t> </a:t>
            </a:r>
            <a:r>
              <a:rPr lang="en-GB" sz="1600" dirty="0">
                <a:solidFill>
                  <a:schemeClr val="bg1"/>
                </a:solidFill>
                <a:latin typeface="Arial"/>
                <a:ea typeface="Calibri"/>
                <a:cs typeface="Arial"/>
              </a:rPr>
              <a:t>contained therein.</a:t>
            </a:r>
            <a:endParaRPr lang="en-GB" sz="1600" dirty="0">
              <a:solidFill>
                <a:schemeClr val="bg1"/>
              </a:solidFill>
              <a:latin typeface="Arial"/>
              <a:cs typeface="Arial"/>
            </a:endParaRPr>
          </a:p>
          <a:p>
            <a:endParaRPr lang="en-GB" sz="1600" dirty="0">
              <a:solidFill>
                <a:schemeClr val="bg1"/>
              </a:solidFill>
              <a:latin typeface="Arial"/>
              <a:cs typeface="Arial"/>
            </a:endParaRPr>
          </a:p>
          <a:p>
            <a:r>
              <a:rPr lang="en-GB" sz="1600" dirty="0">
                <a:solidFill>
                  <a:schemeClr val="bg1"/>
                </a:solidFill>
                <a:latin typeface="Arial"/>
                <a:ea typeface="Calibri"/>
                <a:cs typeface="Arial"/>
              </a:rPr>
              <a:t>© European Union, 2024.</a:t>
            </a:r>
            <a:endParaRPr lang="en-GB" sz="1600" dirty="0">
              <a:solidFill>
                <a:schemeClr val="bg1"/>
              </a:solidFill>
              <a:latin typeface="Arial"/>
              <a:cs typeface="Arial"/>
            </a:endParaRPr>
          </a:p>
          <a:p>
            <a:r>
              <a:rPr lang="en-GB" sz="1600" dirty="0">
                <a:solidFill>
                  <a:schemeClr val="bg1"/>
                </a:solidFill>
                <a:latin typeface="Arial"/>
                <a:ea typeface="Calibri"/>
                <a:cs typeface="Arial"/>
              </a:rPr>
              <a:t>The reproduction and reuse of these materials is authorized, provided its source is acknowledged and the original meaning or message of the texts are not distorted. The European Union shall not be liable for any consequence stemming from the reuse.</a:t>
            </a:r>
          </a:p>
          <a:p>
            <a:pPr>
              <a:lnSpc>
                <a:spcPct val="107000"/>
              </a:lnSpc>
              <a:spcAft>
                <a:spcPts val="800"/>
              </a:spcAft>
            </a:pPr>
            <a:endParaRPr lang="en-GB" sz="1600" dirty="0">
              <a:solidFill>
                <a:schemeClr val="bg1"/>
              </a:solidFill>
              <a:latin typeface="Arial"/>
              <a:ea typeface="Calibri"/>
              <a:cs typeface="Arial"/>
            </a:endParaRPr>
          </a:p>
        </p:txBody>
      </p:sp>
      <p:sp>
        <p:nvSpPr>
          <p:cNvPr id="13" name="Rectangle 12">
            <a:extLst>
              <a:ext uri="{FF2B5EF4-FFF2-40B4-BE49-F238E27FC236}">
                <a16:creationId xmlns:a16="http://schemas.microsoft.com/office/drawing/2014/main" id="{98379C2C-64C5-F6EE-5100-68098253D55C}"/>
              </a:ext>
            </a:extLst>
          </p:cNvPr>
          <p:cNvSpPr/>
          <p:nvPr/>
        </p:nvSpPr>
        <p:spPr>
          <a:xfrm>
            <a:off x="480435" y="5289973"/>
            <a:ext cx="4483747" cy="13930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500"/>
          </a:p>
        </p:txBody>
      </p:sp>
      <p:pic>
        <p:nvPicPr>
          <p:cNvPr id="12" name="Picture 11">
            <a:extLst>
              <a:ext uri="{FF2B5EF4-FFF2-40B4-BE49-F238E27FC236}">
                <a16:creationId xmlns:a16="http://schemas.microsoft.com/office/drawing/2014/main" id="{A147C593-C886-EE7A-0E79-97DB5E028A13}"/>
              </a:ext>
            </a:extLst>
          </p:cNvPr>
          <p:cNvPicPr>
            <a:picLocks noChangeAspect="1"/>
          </p:cNvPicPr>
          <p:nvPr/>
        </p:nvPicPr>
        <p:blipFill rotWithShape="1">
          <a:blip r:embed="rId3"/>
          <a:srcRect l="22695" t="49242" r="56738" b="27629"/>
          <a:stretch/>
        </p:blipFill>
        <p:spPr>
          <a:xfrm>
            <a:off x="1588" y="4641101"/>
            <a:ext cx="3508466" cy="2217952"/>
          </a:xfrm>
          <a:prstGeom prst="rect">
            <a:avLst/>
          </a:prstGeom>
        </p:spPr>
      </p:pic>
    </p:spTree>
    <p:extLst>
      <p:ext uri="{BB962C8B-B14F-4D97-AF65-F5344CB8AC3E}">
        <p14:creationId xmlns:p14="http://schemas.microsoft.com/office/powerpoint/2010/main" val="3471082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631762D-1F28-FF01-8E7A-4D135D80620E}"/>
              </a:ext>
            </a:extLst>
          </p:cNvPr>
          <p:cNvSpPr txBox="1"/>
          <p:nvPr/>
        </p:nvSpPr>
        <p:spPr>
          <a:xfrm>
            <a:off x="6798129" y="653976"/>
            <a:ext cx="5176157" cy="5757217"/>
          </a:xfrm>
          <a:prstGeom prst="rect">
            <a:avLst/>
          </a:prstGeom>
          <a:noFill/>
        </p:spPr>
        <p:txBody>
          <a:bodyPr wrap="square" lIns="91440" tIns="45720" rIns="91440" bIns="45720" anchor="t">
            <a:spAutoFit/>
          </a:bodyPr>
          <a:lstStyle/>
          <a:p>
            <a:pPr>
              <a:lnSpc>
                <a:spcPct val="107000"/>
              </a:lnSpc>
              <a:spcAft>
                <a:spcPts val="800"/>
              </a:spcAft>
            </a:pPr>
            <a:r>
              <a:rPr lang="en-GB" sz="2000" dirty="0">
                <a:solidFill>
                  <a:schemeClr val="bg1"/>
                </a:solidFill>
                <a:effectLst/>
                <a:latin typeface="Calibri"/>
                <a:ea typeface="Calibri" panose="020F0502020204030204" pitchFamily="34" charset="0"/>
                <a:cs typeface="Arial"/>
              </a:rPr>
              <a:t>The Align project – Aligning accounting approaches for nature - came into being with the objective to co-develop recommendations for a standard on corporate biodiversity measurements and valuation. Align</a:t>
            </a:r>
            <a:r>
              <a:rPr lang="en-GB" sz="2000" dirty="0">
                <a:solidFill>
                  <a:schemeClr val="bg1"/>
                </a:solidFill>
                <a:latin typeface="Calibri"/>
                <a:ea typeface="Calibri" panose="020F0502020204030204" pitchFamily="34" charset="0"/>
                <a:cs typeface="Arial"/>
              </a:rPr>
              <a:t> aims</a:t>
            </a:r>
            <a:r>
              <a:rPr lang="en-GB" sz="2000" dirty="0">
                <a:solidFill>
                  <a:schemeClr val="bg1"/>
                </a:solidFill>
                <a:effectLst/>
                <a:latin typeface="Calibri"/>
                <a:ea typeface="Calibri" panose="020F0502020204030204" pitchFamily="34" charset="0"/>
                <a:cs typeface="Arial"/>
              </a:rPr>
              <a:t> to provide businesses and financial institutions with principles and criteria for biodiversity measurement and valuation.</a:t>
            </a:r>
            <a:r>
              <a:rPr lang="en-GB" sz="2000" dirty="0">
                <a:solidFill>
                  <a:schemeClr val="bg1"/>
                </a:solidFill>
                <a:latin typeface="Calibri"/>
                <a:ea typeface="Calibri" panose="020F0502020204030204" pitchFamily="34" charset="0"/>
                <a:cs typeface="Arial"/>
              </a:rPr>
              <a:t> </a:t>
            </a:r>
            <a:endParaRPr lang="en-GB" sz="2000" dirty="0">
              <a:solidFill>
                <a:schemeClr val="bg1"/>
              </a:solidFill>
              <a:effectLst/>
              <a:latin typeface="Calibri"/>
              <a:ea typeface="Calibri" panose="020F0502020204030204" pitchFamily="34" charset="0"/>
              <a:cs typeface="Arial" panose="020B0604020202020204" pitchFamily="34" charset="0"/>
            </a:endParaRPr>
          </a:p>
          <a:p>
            <a:pPr>
              <a:lnSpc>
                <a:spcPct val="107000"/>
              </a:lnSpc>
              <a:spcAft>
                <a:spcPts val="800"/>
              </a:spcAft>
            </a:pPr>
            <a:r>
              <a:rPr lang="en-GB" sz="2000" dirty="0">
                <a:solidFill>
                  <a:schemeClr val="bg1"/>
                </a:solidFill>
                <a:effectLst/>
                <a:latin typeface="Calibri" panose="020F0502020204030204" pitchFamily="34" charset="0"/>
                <a:ea typeface="Calibri" panose="020F0502020204030204" pitchFamily="34" charset="0"/>
                <a:cs typeface="Arial" panose="020B0604020202020204" pitchFamily="34" charset="0"/>
              </a:rPr>
              <a:t>The Align project is funded by the European Commission. It is led by UNEP-WCMC, the Capitals Coalition, Arcadis and ICF with the support of WCMC Europe.</a:t>
            </a:r>
          </a:p>
          <a:p>
            <a:pPr>
              <a:lnSpc>
                <a:spcPct val="107000"/>
              </a:lnSpc>
              <a:spcAft>
                <a:spcPts val="800"/>
              </a:spcAft>
            </a:pPr>
            <a:endParaRPr lang="en-GB" sz="20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2000" dirty="0">
                <a:solidFill>
                  <a:schemeClr val="bg1"/>
                </a:solidFill>
                <a:effectLst/>
                <a:latin typeface="Calibri" panose="020F0502020204030204" pitchFamily="34" charset="0"/>
                <a:ea typeface="Calibri" panose="020F0502020204030204" pitchFamily="34" charset="0"/>
                <a:cs typeface="Arial" panose="020B0604020202020204" pitchFamily="34" charset="0"/>
                <a:hlinkClick r:id="rId3"/>
              </a:rPr>
              <a:t>https://capitalscoalition.org/project/align/</a:t>
            </a:r>
            <a:endParaRPr lang="en-GB" sz="20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GB" sz="2000" dirty="0">
                <a:solidFill>
                  <a:schemeClr val="bg1"/>
                </a:solidFill>
                <a:effectLst/>
                <a:latin typeface="Calibri" panose="020F0502020204030204" pitchFamily="34" charset="0"/>
                <a:ea typeface="Calibri" panose="020F0502020204030204" pitchFamily="34" charset="0"/>
                <a:cs typeface="Arial" panose="020B0604020202020204" pitchFamily="34" charset="0"/>
                <a:hlinkClick r:id="rId4"/>
              </a:rPr>
              <a:t>https://green-business.ec.europa.eu/business-and-biodiversity/our-activities/align_en</a:t>
            </a:r>
            <a:endParaRPr lang="en-GB" sz="20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C7DC5601-B543-6E5D-D2E1-C3399AE1E2E5}"/>
              </a:ext>
            </a:extLst>
          </p:cNvPr>
          <p:cNvSpPr/>
          <p:nvPr/>
        </p:nvSpPr>
        <p:spPr>
          <a:xfrm>
            <a:off x="478971" y="5290457"/>
            <a:ext cx="4484915" cy="139337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9946760B-0DF0-ED69-A7B4-96B3FC4D9C70}"/>
              </a:ext>
            </a:extLst>
          </p:cNvPr>
          <p:cNvPicPr>
            <a:picLocks noChangeAspect="1"/>
          </p:cNvPicPr>
          <p:nvPr/>
        </p:nvPicPr>
        <p:blipFill rotWithShape="1">
          <a:blip r:embed="rId5"/>
          <a:srcRect l="22718" t="48694" r="56739" b="28105"/>
          <a:stretch/>
        </p:blipFill>
        <p:spPr>
          <a:xfrm>
            <a:off x="0" y="4556750"/>
            <a:ext cx="3505200" cy="2225524"/>
          </a:xfrm>
          <a:prstGeom prst="rect">
            <a:avLst/>
          </a:prstGeom>
        </p:spPr>
      </p:pic>
    </p:spTree>
    <p:extLst>
      <p:ext uri="{BB962C8B-B14F-4D97-AF65-F5344CB8AC3E}">
        <p14:creationId xmlns:p14="http://schemas.microsoft.com/office/powerpoint/2010/main" val="87823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48BFDA6C-9330-C0DC-1956-465BA53E91E8}"/>
              </a:ext>
            </a:extLst>
          </p:cNvPr>
          <p:cNvSpPr txBox="1">
            <a:spLocks/>
          </p:cNvSpPr>
          <p:nvPr/>
        </p:nvSpPr>
        <p:spPr>
          <a:xfrm>
            <a:off x="2112548" y="753404"/>
            <a:ext cx="8437190" cy="625729"/>
          </a:xfrm>
          <a:prstGeom prst="rect">
            <a:avLst/>
          </a:prstGeom>
        </p:spPr>
        <p:txBody>
          <a:bodyPr vert="horz" lIns="0" tIns="0" rIns="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3500" b="0" kern="1200">
                <a:solidFill>
                  <a:srgbClr val="118E7D"/>
                </a:solidFill>
                <a:latin typeface="Arial"/>
                <a:ea typeface="+mn-ea"/>
                <a:cs typeface="Arial"/>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Who is this module for?</a:t>
            </a:r>
          </a:p>
        </p:txBody>
      </p:sp>
      <p:sp>
        <p:nvSpPr>
          <p:cNvPr id="7" name="Text Placeholder 2">
            <a:extLst>
              <a:ext uri="{FF2B5EF4-FFF2-40B4-BE49-F238E27FC236}">
                <a16:creationId xmlns:a16="http://schemas.microsoft.com/office/drawing/2014/main" id="{4468D85F-4F36-3023-46A4-9588C3C90764}"/>
              </a:ext>
            </a:extLst>
          </p:cNvPr>
          <p:cNvSpPr txBox="1">
            <a:spLocks/>
          </p:cNvSpPr>
          <p:nvPr/>
        </p:nvSpPr>
        <p:spPr>
          <a:xfrm>
            <a:off x="595514" y="1468508"/>
            <a:ext cx="6267592" cy="664029"/>
          </a:xfrm>
          <a:prstGeom prst="rect">
            <a:avLst/>
          </a:prstGeom>
        </p:spPr>
        <p:txBody>
          <a:bodyPr vert="horz" wrap="square" lIns="0" tIns="0" rIns="91440" bIns="45720" rtlCol="0" anchor="t">
            <a:noAutofit/>
          </a:bodyPr>
          <a:lstStyle>
            <a:lvl1pPr marL="0" indent="0" algn="l" defTabSz="914400" rtl="0" eaLnBrk="1" latinLnBrk="0" hangingPunct="1">
              <a:lnSpc>
                <a:spcPct val="120000"/>
              </a:lnSpc>
              <a:spcBef>
                <a:spcPts val="1000"/>
              </a:spcBef>
              <a:buFont typeface="Arial"/>
              <a:buNone/>
              <a:tabLst/>
              <a:defRPr sz="28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sz="2000" dirty="0"/>
              <a:t>This short introductory module is aimed at diverse users, including sustainability managers within companies, corporate method developers and standard setters, and policy makers. Whilst a basic understanding of nature issues is expected, the module aims to provide a general overview of the main concepts included in the Align project recommendations, the core output of the Aligning accounting approaches for nature project.</a:t>
            </a:r>
          </a:p>
          <a:p>
            <a:r>
              <a:rPr lang="en-US" sz="2000" dirty="0"/>
              <a:t> Two further training modules, deep diving into specific topics of site level accounting and supply chain foot printing have been developed by the project, including accompanying activities. </a:t>
            </a:r>
          </a:p>
        </p:txBody>
      </p:sp>
      <p:pic>
        <p:nvPicPr>
          <p:cNvPr id="8" name="Picture 7" descr="A bird on a branch&#10;&#10;Description automatically generated">
            <a:extLst>
              <a:ext uri="{FF2B5EF4-FFF2-40B4-BE49-F238E27FC236}">
                <a16:creationId xmlns:a16="http://schemas.microsoft.com/office/drawing/2014/main" id="{C50FC2EA-629E-9C1C-4668-E6A05E78E122}"/>
              </a:ext>
            </a:extLst>
          </p:cNvPr>
          <p:cNvPicPr>
            <a:picLocks noChangeAspect="1"/>
          </p:cNvPicPr>
          <p:nvPr/>
        </p:nvPicPr>
        <p:blipFill>
          <a:blip r:embed="rId2"/>
          <a:stretch>
            <a:fillRect/>
          </a:stretch>
        </p:blipFill>
        <p:spPr>
          <a:xfrm>
            <a:off x="7517615" y="0"/>
            <a:ext cx="4674385" cy="6338880"/>
          </a:xfrm>
          <a:prstGeom prst="rect">
            <a:avLst/>
          </a:prstGeom>
        </p:spPr>
      </p:pic>
    </p:spTree>
    <p:extLst>
      <p:ext uri="{BB962C8B-B14F-4D97-AF65-F5344CB8AC3E}">
        <p14:creationId xmlns:p14="http://schemas.microsoft.com/office/powerpoint/2010/main" val="3339347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E6BF2-11A8-42E5-F5E9-6EF7D924974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E80A320-2404-E6F3-8C78-078B492EEBD0}"/>
              </a:ext>
            </a:extLst>
          </p:cNvPr>
          <p:cNvSpPr>
            <a:spLocks noGrp="1"/>
          </p:cNvSpPr>
          <p:nvPr>
            <p:ph type="body" sz="quarter" idx="10"/>
          </p:nvPr>
        </p:nvSpPr>
        <p:spPr>
          <a:xfrm>
            <a:off x="2052619" y="795990"/>
            <a:ext cx="8437190" cy="625729"/>
          </a:xfrm>
        </p:spPr>
        <p:txBody>
          <a:bodyPr vert="horz" lIns="0" tIns="0" rIns="0" bIns="45720" rtlCol="0" anchor="t">
            <a:noAutofit/>
          </a:bodyPr>
          <a:lstStyle/>
          <a:p>
            <a:r>
              <a:rPr lang="en-GB" dirty="0">
                <a:ea typeface="ＭＳ Ｐゴシック"/>
              </a:rPr>
              <a:t>The Align Recommendations</a:t>
            </a:r>
          </a:p>
        </p:txBody>
      </p:sp>
      <p:sp>
        <p:nvSpPr>
          <p:cNvPr id="7" name="TextBox 6">
            <a:extLst>
              <a:ext uri="{FF2B5EF4-FFF2-40B4-BE49-F238E27FC236}">
                <a16:creationId xmlns:a16="http://schemas.microsoft.com/office/drawing/2014/main" id="{D8EE4BF0-1C85-4D77-BAB1-BDEF9D2EA73B}"/>
              </a:ext>
            </a:extLst>
          </p:cNvPr>
          <p:cNvSpPr txBox="1"/>
          <p:nvPr/>
        </p:nvSpPr>
        <p:spPr>
          <a:xfrm>
            <a:off x="629221" y="2755761"/>
            <a:ext cx="443155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Arial"/>
                <a:ea typeface="ＭＳ Ｐゴシック"/>
              </a:rPr>
              <a:t>Published in December 2022:</a:t>
            </a:r>
            <a:br>
              <a:rPr lang="en-US" sz="2000" dirty="0">
                <a:latin typeface="Arial"/>
                <a:ea typeface="ＭＳ Ｐゴシック"/>
              </a:rPr>
            </a:br>
            <a:br>
              <a:rPr lang="en-US" sz="2000" dirty="0">
                <a:latin typeface="Arial"/>
                <a:ea typeface="ＭＳ Ｐゴシック"/>
              </a:rPr>
            </a:br>
            <a:r>
              <a:rPr lang="en-US" sz="2000" dirty="0">
                <a:latin typeface="Arial"/>
                <a:ea typeface="ＭＳ Ｐゴシック"/>
                <a:hlinkClick r:id="rId3">
                  <a:extLst>
                    <a:ext uri="{A12FA001-AC4F-418D-AE19-62706E023703}">
                      <ahyp:hlinkClr xmlns:ahyp="http://schemas.microsoft.com/office/drawing/2018/hyperlinkcolor" val="tx"/>
                    </a:ext>
                  </a:extLst>
                </a:hlinkClick>
              </a:rPr>
              <a:t>Recommendations for a standard on corporate biodiversity measurement and valuation</a:t>
            </a:r>
            <a:endParaRPr lang="en-US" dirty="0"/>
          </a:p>
        </p:txBody>
      </p:sp>
      <p:pic>
        <p:nvPicPr>
          <p:cNvPr id="10" name="Picture 9" descr="A blue and green circle with white text&#10;&#10;Description automatically generated">
            <a:extLst>
              <a:ext uri="{FF2B5EF4-FFF2-40B4-BE49-F238E27FC236}">
                <a16:creationId xmlns:a16="http://schemas.microsoft.com/office/drawing/2014/main" id="{4CE52ABB-3807-4580-5552-B64AF298B093}"/>
              </a:ext>
            </a:extLst>
          </p:cNvPr>
          <p:cNvPicPr>
            <a:picLocks noChangeAspect="1"/>
          </p:cNvPicPr>
          <p:nvPr/>
        </p:nvPicPr>
        <p:blipFill>
          <a:blip r:embed="rId4"/>
          <a:stretch>
            <a:fillRect/>
          </a:stretch>
        </p:blipFill>
        <p:spPr>
          <a:xfrm>
            <a:off x="5555667" y="1775794"/>
            <a:ext cx="5522550" cy="39321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extBox 4">
            <a:extLst>
              <a:ext uri="{FF2B5EF4-FFF2-40B4-BE49-F238E27FC236}">
                <a16:creationId xmlns:a16="http://schemas.microsoft.com/office/drawing/2014/main" id="{D4E114DE-AE12-48F1-6A43-84D9BF034E3B}"/>
              </a:ext>
            </a:extLst>
          </p:cNvPr>
          <p:cNvSpPr txBox="1"/>
          <p:nvPr/>
        </p:nvSpPr>
        <p:spPr>
          <a:xfrm>
            <a:off x="6642674" y="6304409"/>
            <a:ext cx="6113206" cy="369332"/>
          </a:xfrm>
          <a:prstGeom prst="rect">
            <a:avLst/>
          </a:prstGeom>
          <a:noFill/>
        </p:spPr>
        <p:txBody>
          <a:bodyPr wrap="square">
            <a:spAutoFit/>
          </a:bodyPr>
          <a:lstStyle/>
          <a:p>
            <a:r>
              <a:rPr lang="en-US" dirty="0"/>
              <a:t>https://capitalscoalition.org/project/align/</a:t>
            </a:r>
          </a:p>
        </p:txBody>
      </p:sp>
    </p:spTree>
    <p:extLst>
      <p:ext uri="{BB962C8B-B14F-4D97-AF65-F5344CB8AC3E}">
        <p14:creationId xmlns:p14="http://schemas.microsoft.com/office/powerpoint/2010/main" val="935645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4703D2D8-4DC8-03C2-407F-0292E0DE5F5D}"/>
              </a:ext>
            </a:extLst>
          </p:cNvPr>
          <p:cNvGrpSpPr/>
          <p:nvPr/>
        </p:nvGrpSpPr>
        <p:grpSpPr>
          <a:xfrm>
            <a:off x="6749143" y="2443637"/>
            <a:ext cx="5442857" cy="3897087"/>
            <a:chOff x="6749143" y="2753879"/>
            <a:chExt cx="5442857" cy="3897087"/>
          </a:xfrm>
        </p:grpSpPr>
        <p:pic>
          <p:nvPicPr>
            <p:cNvPr id="10" name="Picture 9">
              <a:extLst>
                <a:ext uri="{FF2B5EF4-FFF2-40B4-BE49-F238E27FC236}">
                  <a16:creationId xmlns:a16="http://schemas.microsoft.com/office/drawing/2014/main" id="{1467ACC5-0187-5D4E-5DCA-6B0E8B80E81A}"/>
                </a:ext>
              </a:extLst>
            </p:cNvPr>
            <p:cNvPicPr>
              <a:picLocks noChangeAspect="1"/>
            </p:cNvPicPr>
            <p:nvPr/>
          </p:nvPicPr>
          <p:blipFill rotWithShape="1">
            <a:blip r:embed="rId3"/>
            <a:srcRect l="55749" t="58827" r="26754" b="18891"/>
            <a:stretch/>
          </p:blipFill>
          <p:spPr>
            <a:xfrm>
              <a:off x="6749143" y="2753879"/>
              <a:ext cx="5442857" cy="3897087"/>
            </a:xfrm>
            <a:prstGeom prst="rect">
              <a:avLst/>
            </a:prstGeom>
          </p:spPr>
        </p:pic>
        <p:sp>
          <p:nvSpPr>
            <p:cNvPr id="11" name="Rectangle 10">
              <a:extLst>
                <a:ext uri="{FF2B5EF4-FFF2-40B4-BE49-F238E27FC236}">
                  <a16:creationId xmlns:a16="http://schemas.microsoft.com/office/drawing/2014/main" id="{96C9C566-3F00-232B-BDD2-85AC4F8439A2}"/>
                </a:ext>
              </a:extLst>
            </p:cNvPr>
            <p:cNvSpPr/>
            <p:nvPr/>
          </p:nvSpPr>
          <p:spPr>
            <a:xfrm>
              <a:off x="6749143" y="2960913"/>
              <a:ext cx="391885" cy="2394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Text Placeholder 3">
            <a:extLst>
              <a:ext uri="{FF2B5EF4-FFF2-40B4-BE49-F238E27FC236}">
                <a16:creationId xmlns:a16="http://schemas.microsoft.com/office/drawing/2014/main" id="{6249E723-9064-8141-8B61-4CE2C82F207E}"/>
              </a:ext>
            </a:extLst>
          </p:cNvPr>
          <p:cNvSpPr>
            <a:spLocks noGrp="1"/>
          </p:cNvSpPr>
          <p:nvPr>
            <p:ph type="body" sz="quarter" idx="12"/>
          </p:nvPr>
        </p:nvSpPr>
        <p:spPr>
          <a:xfrm>
            <a:off x="727661" y="1986642"/>
            <a:ext cx="6413367" cy="664029"/>
          </a:xfrm>
          <a:solidFill>
            <a:schemeClr val="bg1"/>
          </a:solidFill>
        </p:spPr>
        <p:txBody>
          <a:bodyPr vert="horz" wrap="square" lIns="0" tIns="0" rIns="91440" bIns="45720" rtlCol="0" anchor="t">
            <a:noAutofit/>
          </a:bodyPr>
          <a:lstStyle/>
          <a:p>
            <a:r>
              <a:rPr lang="en-US" sz="2800" dirty="0">
                <a:solidFill>
                  <a:srgbClr val="00A19B"/>
                </a:solidFill>
              </a:rPr>
              <a:t>Part 1- </a:t>
            </a:r>
            <a:r>
              <a:rPr lang="en-US" sz="2800" dirty="0"/>
              <a:t>Decision making contexts</a:t>
            </a:r>
          </a:p>
          <a:p>
            <a:r>
              <a:rPr lang="en-US" sz="2800" dirty="0">
                <a:solidFill>
                  <a:srgbClr val="00A19B"/>
                </a:solidFill>
              </a:rPr>
              <a:t>Part 2- </a:t>
            </a:r>
            <a:r>
              <a:rPr lang="en-US" sz="2800" dirty="0"/>
              <a:t>Metrics and impact measurement approaches</a:t>
            </a:r>
          </a:p>
          <a:p>
            <a:r>
              <a:rPr lang="en-US" sz="2800" dirty="0">
                <a:solidFill>
                  <a:srgbClr val="00A19B"/>
                </a:solidFill>
              </a:rPr>
              <a:t>Part 3- </a:t>
            </a:r>
          </a:p>
          <a:p>
            <a:r>
              <a:rPr lang="en-US" sz="2800" dirty="0"/>
              <a:t>	A) Dependencies</a:t>
            </a:r>
          </a:p>
          <a:p>
            <a:r>
              <a:rPr lang="en-US" sz="2800" dirty="0"/>
              <a:t>	B) Valuation of impacts and 	dependencies</a:t>
            </a:r>
            <a:endParaRPr lang="en-US" dirty="0"/>
          </a:p>
        </p:txBody>
      </p:sp>
    </p:spTree>
    <p:extLst>
      <p:ext uri="{BB962C8B-B14F-4D97-AF65-F5344CB8AC3E}">
        <p14:creationId xmlns:p14="http://schemas.microsoft.com/office/powerpoint/2010/main" val="3621193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DAE0BA14-DCC7-4A70-877C-05968BDD392C}"/>
              </a:ext>
            </a:extLst>
          </p:cNvPr>
          <p:cNvSpPr>
            <a:spLocks noGrp="1"/>
          </p:cNvSpPr>
          <p:nvPr>
            <p:ph type="body" sz="quarter" idx="10"/>
          </p:nvPr>
        </p:nvSpPr>
        <p:spPr>
          <a:xfrm>
            <a:off x="2194182" y="738768"/>
            <a:ext cx="7803636" cy="541726"/>
          </a:xfrm>
        </p:spPr>
        <p:txBody>
          <a:bodyPr vert="horz" lIns="0" tIns="0" rIns="0" bIns="45720" rtlCol="0" anchor="t">
            <a:noAutofit/>
          </a:bodyPr>
          <a:lstStyle/>
          <a:p>
            <a:r>
              <a:rPr lang="en-GB" dirty="0">
                <a:solidFill>
                  <a:srgbClr val="00A19B"/>
                </a:solidFill>
              </a:rPr>
              <a:t>Learning objectives</a:t>
            </a:r>
            <a:endParaRPr lang="en-US" dirty="0">
              <a:solidFill>
                <a:srgbClr val="00A19B"/>
              </a:solidFill>
            </a:endParaRPr>
          </a:p>
        </p:txBody>
      </p:sp>
      <p:sp>
        <p:nvSpPr>
          <p:cNvPr id="2" name="TextBox 1">
            <a:extLst>
              <a:ext uri="{FF2B5EF4-FFF2-40B4-BE49-F238E27FC236}">
                <a16:creationId xmlns:a16="http://schemas.microsoft.com/office/drawing/2014/main" id="{9548146B-7BA2-485E-8222-EBEF12B7B010}"/>
              </a:ext>
            </a:extLst>
          </p:cNvPr>
          <p:cNvSpPr txBox="1"/>
          <p:nvPr/>
        </p:nvSpPr>
        <p:spPr>
          <a:xfrm>
            <a:off x="448966" y="1602922"/>
            <a:ext cx="8305153" cy="3816405"/>
          </a:xfrm>
          <a:prstGeom prst="rect">
            <a:avLst/>
          </a:prstGeom>
          <a:noFill/>
        </p:spPr>
        <p:txBody>
          <a:bodyPr rot="0" spcFirstLastPara="0" vertOverflow="overflow" horzOverflow="overflow" vert="horz" wrap="square" lIns="91416" tIns="45708" rIns="91416" bIns="45708" numCol="1" spcCol="0" rtlCol="0" fromWordArt="0" anchor="t" anchorCtr="0" forceAA="0" compatLnSpc="1">
            <a:prstTxWarp prst="textNoShape">
              <a:avLst/>
            </a:prstTxWarp>
            <a:spAutoFit/>
          </a:bodyPr>
          <a:lstStyle/>
          <a:p>
            <a:pPr marL="342900" indent="-342900">
              <a:buChar char="•"/>
            </a:pPr>
            <a:r>
              <a:rPr lang="en-GB" sz="2400" dirty="0">
                <a:solidFill>
                  <a:srgbClr val="00A19B"/>
                </a:solidFill>
                <a:ea typeface="ＭＳ Ｐゴシック"/>
              </a:rPr>
              <a:t>Gain an overview </a:t>
            </a:r>
            <a:r>
              <a:rPr lang="en-GB" sz="2400" dirty="0">
                <a:ea typeface="ＭＳ Ｐゴシック"/>
              </a:rPr>
              <a:t>of the Align recommendations and the core concepts of screening and measuring impacts, as well as assessing dependencies and valuation.</a:t>
            </a:r>
          </a:p>
          <a:p>
            <a:pPr marL="342900" indent="-342900">
              <a:buChar char="•"/>
            </a:pPr>
            <a:endParaRPr lang="en-GB" sz="2400" dirty="0">
              <a:ea typeface="ＭＳ Ｐゴシック"/>
            </a:endParaRPr>
          </a:p>
          <a:p>
            <a:pPr marL="342900" indent="-342900">
              <a:buChar char="•"/>
            </a:pPr>
            <a:r>
              <a:rPr lang="en-GB" sz="2400" dirty="0">
                <a:solidFill>
                  <a:srgbClr val="00A19B"/>
                </a:solidFill>
                <a:ea typeface="ＭＳ Ｐゴシック"/>
              </a:rPr>
              <a:t>Learn</a:t>
            </a:r>
            <a:r>
              <a:rPr lang="en-GB" sz="2400" dirty="0">
                <a:ea typeface="ＭＳ Ｐゴシック"/>
              </a:rPr>
              <a:t> the factors to consider in selecting a measurement approach including spatial precision, accuracy, responsiveness to change and feasibility to apply at scale. </a:t>
            </a:r>
          </a:p>
          <a:p>
            <a:pPr marL="342900" indent="-342900">
              <a:buChar char="•"/>
            </a:pPr>
            <a:endParaRPr lang="en-GB" sz="2400" dirty="0">
              <a:ea typeface="ＭＳ Ｐゴシック"/>
            </a:endParaRPr>
          </a:p>
          <a:p>
            <a:pPr marL="342900" indent="-342900">
              <a:buChar char="•"/>
            </a:pPr>
            <a:endParaRPr lang="en-GB" sz="2400" dirty="0">
              <a:ea typeface="ＭＳ Ｐゴシック"/>
            </a:endParaRPr>
          </a:p>
          <a:p>
            <a:pPr defTabSz="368135" fontAlgn="base">
              <a:spcBef>
                <a:spcPts val="1200"/>
              </a:spcBef>
              <a:spcAft>
                <a:spcPct val="0"/>
              </a:spcAft>
              <a:defRPr/>
            </a:pPr>
            <a:endParaRPr lang="en-GB" sz="1600" dirty="0">
              <a:solidFill>
                <a:prstClr val="black"/>
              </a:solidFill>
              <a:latin typeface="Arial"/>
              <a:ea typeface="Calibri" panose="020F0502020204030204" pitchFamily="34" charset="0"/>
              <a:cs typeface="Arial"/>
            </a:endParaRPr>
          </a:p>
        </p:txBody>
      </p:sp>
      <p:pic>
        <p:nvPicPr>
          <p:cNvPr id="7" name="Graphic 6" descr="Teacher with solid fill">
            <a:extLst>
              <a:ext uri="{FF2B5EF4-FFF2-40B4-BE49-F238E27FC236}">
                <a16:creationId xmlns:a16="http://schemas.microsoft.com/office/drawing/2014/main" id="{A0FF014B-0BF3-F00B-AD21-A59602D92C8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43629" y="2746069"/>
            <a:ext cx="2308377" cy="2308377"/>
          </a:xfrm>
          <a:prstGeom prst="rect">
            <a:avLst/>
          </a:prstGeom>
        </p:spPr>
      </p:pic>
    </p:spTree>
    <p:extLst>
      <p:ext uri="{BB962C8B-B14F-4D97-AF65-F5344CB8AC3E}">
        <p14:creationId xmlns:p14="http://schemas.microsoft.com/office/powerpoint/2010/main" val="413539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699ED6-7EAE-2C15-B5ED-9EEDBDEA63D8}"/>
              </a:ext>
            </a:extLst>
          </p:cNvPr>
          <p:cNvSpPr>
            <a:spLocks noGrp="1"/>
          </p:cNvSpPr>
          <p:nvPr>
            <p:ph type="body" sz="quarter" idx="12"/>
          </p:nvPr>
        </p:nvSpPr>
        <p:spPr/>
        <p:txBody>
          <a:bodyPr/>
          <a:lstStyle/>
          <a:p>
            <a:r>
              <a:rPr lang="en-GB" dirty="0"/>
              <a:t>Decision making contexts</a:t>
            </a:r>
          </a:p>
        </p:txBody>
      </p:sp>
    </p:spTree>
    <p:extLst>
      <p:ext uri="{BB962C8B-B14F-4D97-AF65-F5344CB8AC3E}">
        <p14:creationId xmlns:p14="http://schemas.microsoft.com/office/powerpoint/2010/main" val="2939425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A4CCE5-0062-8E81-234A-81A81DF11CF8}"/>
              </a:ext>
            </a:extLst>
          </p:cNvPr>
          <p:cNvSpPr>
            <a:spLocks noGrp="1"/>
          </p:cNvSpPr>
          <p:nvPr>
            <p:ph type="body" sz="quarter" idx="10"/>
          </p:nvPr>
        </p:nvSpPr>
        <p:spPr>
          <a:xfrm>
            <a:off x="2069873" y="340582"/>
            <a:ext cx="8437190" cy="625729"/>
          </a:xfrm>
        </p:spPr>
        <p:txBody>
          <a:bodyPr/>
          <a:lstStyle/>
          <a:p>
            <a:r>
              <a:rPr lang="en-US" dirty="0"/>
              <a:t>Main </a:t>
            </a:r>
            <a:r>
              <a:rPr lang="en-GB" dirty="0"/>
              <a:t>organisational</a:t>
            </a:r>
            <a:r>
              <a:rPr lang="en-US" dirty="0"/>
              <a:t> focus areas covered by the recommendations</a:t>
            </a:r>
          </a:p>
        </p:txBody>
      </p:sp>
      <p:sp>
        <p:nvSpPr>
          <p:cNvPr id="3" name="Text Placeholder 2">
            <a:extLst>
              <a:ext uri="{FF2B5EF4-FFF2-40B4-BE49-F238E27FC236}">
                <a16:creationId xmlns:a16="http://schemas.microsoft.com/office/drawing/2014/main" id="{47641ED6-4A68-7ED2-168B-B73B2FE2849E}"/>
              </a:ext>
            </a:extLst>
          </p:cNvPr>
          <p:cNvSpPr>
            <a:spLocks noGrp="1"/>
          </p:cNvSpPr>
          <p:nvPr>
            <p:ph type="body" sz="quarter" idx="11"/>
          </p:nvPr>
        </p:nvSpPr>
        <p:spPr>
          <a:xfrm>
            <a:off x="569603" y="1490659"/>
            <a:ext cx="10508096" cy="664029"/>
          </a:xfrm>
        </p:spPr>
        <p:txBody>
          <a:bodyPr/>
          <a:lstStyle/>
          <a:p>
            <a:r>
              <a:rPr lang="en-US" dirty="0"/>
              <a:t>Site or project level</a:t>
            </a:r>
          </a:p>
        </p:txBody>
      </p:sp>
      <p:sp>
        <p:nvSpPr>
          <p:cNvPr id="4" name="Text Placeholder 3">
            <a:extLst>
              <a:ext uri="{FF2B5EF4-FFF2-40B4-BE49-F238E27FC236}">
                <a16:creationId xmlns:a16="http://schemas.microsoft.com/office/drawing/2014/main" id="{5C7AE2D2-487A-C0CC-DCAF-1EF3AE59C9F9}"/>
              </a:ext>
            </a:extLst>
          </p:cNvPr>
          <p:cNvSpPr>
            <a:spLocks noGrp="1"/>
          </p:cNvSpPr>
          <p:nvPr>
            <p:ph type="body" sz="quarter" idx="12"/>
          </p:nvPr>
        </p:nvSpPr>
        <p:spPr>
          <a:xfrm>
            <a:off x="569603" y="2065574"/>
            <a:ext cx="10508096" cy="664029"/>
          </a:xfrm>
        </p:spPr>
        <p:txBody>
          <a:bodyPr/>
          <a:lstStyle/>
          <a:p>
            <a:r>
              <a:rPr lang="en-US" dirty="0"/>
              <a:t>Existing sites, planned undertakings at a specific location, directly related to the site or project activities</a:t>
            </a:r>
          </a:p>
        </p:txBody>
      </p:sp>
      <p:sp>
        <p:nvSpPr>
          <p:cNvPr id="5" name="Text Placeholder 2">
            <a:extLst>
              <a:ext uri="{FF2B5EF4-FFF2-40B4-BE49-F238E27FC236}">
                <a16:creationId xmlns:a16="http://schemas.microsoft.com/office/drawing/2014/main" id="{C905C383-C4FC-D761-7FC3-C4DD564B9D83}"/>
              </a:ext>
            </a:extLst>
          </p:cNvPr>
          <p:cNvSpPr txBox="1">
            <a:spLocks/>
          </p:cNvSpPr>
          <p:nvPr/>
        </p:nvSpPr>
        <p:spPr>
          <a:xfrm>
            <a:off x="569603" y="3012306"/>
            <a:ext cx="10508096"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8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t>Supply chain</a:t>
            </a:r>
          </a:p>
        </p:txBody>
      </p:sp>
      <p:sp>
        <p:nvSpPr>
          <p:cNvPr id="6" name="Text Placeholder 2">
            <a:extLst>
              <a:ext uri="{FF2B5EF4-FFF2-40B4-BE49-F238E27FC236}">
                <a16:creationId xmlns:a16="http://schemas.microsoft.com/office/drawing/2014/main" id="{6B097E03-6F13-1758-D27E-3BF78ACA1A03}"/>
              </a:ext>
            </a:extLst>
          </p:cNvPr>
          <p:cNvSpPr txBox="1">
            <a:spLocks/>
          </p:cNvSpPr>
          <p:nvPr/>
        </p:nvSpPr>
        <p:spPr>
          <a:xfrm>
            <a:off x="526601" y="4279667"/>
            <a:ext cx="10508096"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8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solidFill>
                  <a:schemeClr val="bg1">
                    <a:lumMod val="65000"/>
                  </a:schemeClr>
                </a:solidFill>
              </a:rPr>
              <a:t>Product level</a:t>
            </a:r>
          </a:p>
        </p:txBody>
      </p:sp>
      <p:sp>
        <p:nvSpPr>
          <p:cNvPr id="7" name="Text Placeholder 2">
            <a:extLst>
              <a:ext uri="{FF2B5EF4-FFF2-40B4-BE49-F238E27FC236}">
                <a16:creationId xmlns:a16="http://schemas.microsoft.com/office/drawing/2014/main" id="{FC62D19D-9C7E-C947-A3D0-906A929A35A5}"/>
              </a:ext>
            </a:extLst>
          </p:cNvPr>
          <p:cNvSpPr txBox="1">
            <a:spLocks/>
          </p:cNvSpPr>
          <p:nvPr/>
        </p:nvSpPr>
        <p:spPr>
          <a:xfrm>
            <a:off x="483599" y="5449420"/>
            <a:ext cx="10508096" cy="664029"/>
          </a:xfrm>
          <a:prstGeom prst="rect">
            <a:avLst/>
          </a:prstGeom>
        </p:spPr>
        <p:txBody>
          <a:bodyPr vert="horz" wrap="square" lIns="0" tIns="0" rIns="91440" bIns="45720" rtlCol="0" anchor="t">
            <a:noAutofit/>
          </a:bodyPr>
          <a:lstStyle>
            <a:lvl1pPr marL="0" indent="0" algn="l" defTabSz="914400" rtl="0" eaLnBrk="1" latinLnBrk="0" hangingPunct="1">
              <a:lnSpc>
                <a:spcPct val="120000"/>
              </a:lnSpc>
              <a:spcBef>
                <a:spcPts val="1000"/>
              </a:spcBef>
              <a:buFont typeface="Arial"/>
              <a:buNone/>
              <a:tabLst/>
              <a:defRPr sz="28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solidFill>
                  <a:schemeClr val="bg1">
                    <a:lumMod val="65000"/>
                  </a:schemeClr>
                </a:solidFill>
              </a:rPr>
              <a:t>Corporate-level aggregated impacts</a:t>
            </a:r>
          </a:p>
        </p:txBody>
      </p:sp>
      <p:sp>
        <p:nvSpPr>
          <p:cNvPr id="8" name="Text Placeholder 3">
            <a:extLst>
              <a:ext uri="{FF2B5EF4-FFF2-40B4-BE49-F238E27FC236}">
                <a16:creationId xmlns:a16="http://schemas.microsoft.com/office/drawing/2014/main" id="{78395DCB-3BE1-9BF0-9F68-739F6FF600F9}"/>
              </a:ext>
            </a:extLst>
          </p:cNvPr>
          <p:cNvSpPr txBox="1">
            <a:spLocks/>
          </p:cNvSpPr>
          <p:nvPr/>
        </p:nvSpPr>
        <p:spPr>
          <a:xfrm>
            <a:off x="569603" y="3519427"/>
            <a:ext cx="10422092" cy="675645"/>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t>Focus is on the upstream parts of the value chain where primary sectors are active</a:t>
            </a:r>
          </a:p>
        </p:txBody>
      </p:sp>
      <p:sp>
        <p:nvSpPr>
          <p:cNvPr id="9" name="Text Placeholder 3">
            <a:extLst>
              <a:ext uri="{FF2B5EF4-FFF2-40B4-BE49-F238E27FC236}">
                <a16:creationId xmlns:a16="http://schemas.microsoft.com/office/drawing/2014/main" id="{A257B6C5-7B55-F2C5-F4BA-077B17E3A981}"/>
              </a:ext>
            </a:extLst>
          </p:cNvPr>
          <p:cNvSpPr txBox="1">
            <a:spLocks/>
          </p:cNvSpPr>
          <p:nvPr/>
        </p:nvSpPr>
        <p:spPr>
          <a:xfrm>
            <a:off x="483599" y="4720951"/>
            <a:ext cx="10508096" cy="664029"/>
          </a:xfrm>
          <a:prstGeom prst="rect">
            <a:avLst/>
          </a:prstGeom>
        </p:spPr>
        <p:txBody>
          <a:bodyPr vert="horz" wrap="square" lIns="0" tIns="0" rIns="91440" bIns="45720" rtlCol="0" anchor="t">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solidFill>
                  <a:schemeClr val="bg1">
                    <a:lumMod val="65000"/>
                  </a:schemeClr>
                </a:solidFill>
              </a:rPr>
              <a:t>Not the focus of the Align project (goods and/or services)</a:t>
            </a:r>
          </a:p>
        </p:txBody>
      </p:sp>
      <p:sp>
        <p:nvSpPr>
          <p:cNvPr id="10" name="Text Placeholder 3">
            <a:extLst>
              <a:ext uri="{FF2B5EF4-FFF2-40B4-BE49-F238E27FC236}">
                <a16:creationId xmlns:a16="http://schemas.microsoft.com/office/drawing/2014/main" id="{7208B7E9-E7C1-E046-4155-79E32885166E}"/>
              </a:ext>
            </a:extLst>
          </p:cNvPr>
          <p:cNvSpPr txBox="1">
            <a:spLocks/>
          </p:cNvSpPr>
          <p:nvPr/>
        </p:nvSpPr>
        <p:spPr>
          <a:xfrm>
            <a:off x="483599" y="6024335"/>
            <a:ext cx="10508096" cy="664029"/>
          </a:xfrm>
          <a:prstGeom prst="rect">
            <a:avLst/>
          </a:prstGeom>
        </p:spPr>
        <p:txBody>
          <a:bodyPr vert="horz" wrap="square" lIns="0" tIns="0" rIns="91440" bIns="45720" rtlCol="0" anchor="t">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solidFill>
                  <a:schemeClr val="bg1">
                    <a:lumMod val="65000"/>
                  </a:schemeClr>
                </a:solidFill>
              </a:rPr>
              <a:t>Not the focus of the Align project (assessment of a corporation or group)</a:t>
            </a:r>
          </a:p>
        </p:txBody>
      </p:sp>
    </p:spTree>
    <p:extLst>
      <p:ext uri="{BB962C8B-B14F-4D97-AF65-F5344CB8AC3E}">
        <p14:creationId xmlns:p14="http://schemas.microsoft.com/office/powerpoint/2010/main" val="179289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EF6588-136C-7940-394B-F199B03192C5}"/>
              </a:ext>
            </a:extLst>
          </p:cNvPr>
          <p:cNvSpPr>
            <a:spLocks noGrp="1"/>
          </p:cNvSpPr>
          <p:nvPr>
            <p:ph type="body" sz="quarter" idx="10"/>
          </p:nvPr>
        </p:nvSpPr>
        <p:spPr>
          <a:xfrm>
            <a:off x="2138884" y="750079"/>
            <a:ext cx="8437190" cy="625729"/>
          </a:xfrm>
        </p:spPr>
        <p:txBody>
          <a:bodyPr/>
          <a:lstStyle/>
          <a:p>
            <a:r>
              <a:rPr lang="en-US" dirty="0"/>
              <a:t>3 core clusters of business application</a:t>
            </a:r>
          </a:p>
        </p:txBody>
      </p:sp>
      <p:sp>
        <p:nvSpPr>
          <p:cNvPr id="3" name="Text Placeholder 2">
            <a:extLst>
              <a:ext uri="{FF2B5EF4-FFF2-40B4-BE49-F238E27FC236}">
                <a16:creationId xmlns:a16="http://schemas.microsoft.com/office/drawing/2014/main" id="{74748941-F84D-0FBC-B3CE-1B5AA7CDC884}"/>
              </a:ext>
            </a:extLst>
          </p:cNvPr>
          <p:cNvSpPr>
            <a:spLocks noGrp="1"/>
          </p:cNvSpPr>
          <p:nvPr>
            <p:ph type="body" sz="quarter" idx="11"/>
          </p:nvPr>
        </p:nvSpPr>
        <p:spPr/>
        <p:txBody>
          <a:bodyPr/>
          <a:lstStyle/>
          <a:p>
            <a:pPr marL="457200" indent="-457200">
              <a:buFont typeface="Wingdings" panose="05000000000000000000" pitchFamily="2" charset="2"/>
              <a:buChar char="§"/>
            </a:pPr>
            <a:r>
              <a:rPr lang="en-US">
                <a:solidFill>
                  <a:srgbClr val="046776"/>
                </a:solidFill>
              </a:rPr>
              <a:t>Screening</a:t>
            </a:r>
            <a:r>
              <a:rPr lang="en-US"/>
              <a:t> of risks related to potential impacts and dependencies, and opportunities for mitigation</a:t>
            </a:r>
          </a:p>
        </p:txBody>
      </p:sp>
      <p:sp>
        <p:nvSpPr>
          <p:cNvPr id="4" name="Text Placeholder 3">
            <a:extLst>
              <a:ext uri="{FF2B5EF4-FFF2-40B4-BE49-F238E27FC236}">
                <a16:creationId xmlns:a16="http://schemas.microsoft.com/office/drawing/2014/main" id="{7F504A2B-D526-9310-BE2C-22FE2E55F896}"/>
              </a:ext>
            </a:extLst>
          </p:cNvPr>
          <p:cNvSpPr>
            <a:spLocks noGrp="1"/>
          </p:cNvSpPr>
          <p:nvPr>
            <p:ph type="body" sz="quarter" idx="12"/>
          </p:nvPr>
        </p:nvSpPr>
        <p:spPr>
          <a:xfrm>
            <a:off x="911951" y="2534040"/>
            <a:ext cx="9512850" cy="664029"/>
          </a:xfrm>
        </p:spPr>
        <p:txBody>
          <a:bodyPr/>
          <a:lstStyle/>
          <a:p>
            <a:r>
              <a:rPr lang="en-US"/>
              <a:t>Requires less detailed measurement approaches. Might have qualitative outcomes.</a:t>
            </a:r>
          </a:p>
        </p:txBody>
      </p:sp>
      <p:sp>
        <p:nvSpPr>
          <p:cNvPr id="5" name="Text Placeholder 2">
            <a:extLst>
              <a:ext uri="{FF2B5EF4-FFF2-40B4-BE49-F238E27FC236}">
                <a16:creationId xmlns:a16="http://schemas.microsoft.com/office/drawing/2014/main" id="{5A91384D-FBC1-DA98-B2FA-B2C446BE79C4}"/>
              </a:ext>
            </a:extLst>
          </p:cNvPr>
          <p:cNvSpPr txBox="1">
            <a:spLocks/>
          </p:cNvSpPr>
          <p:nvPr/>
        </p:nvSpPr>
        <p:spPr>
          <a:xfrm>
            <a:off x="414328" y="3299087"/>
            <a:ext cx="10508096"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8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pPr marL="457200" indent="-457200">
              <a:buFont typeface="Wingdings" panose="05000000000000000000" pitchFamily="2" charset="2"/>
              <a:buChar char="§"/>
            </a:pPr>
            <a:r>
              <a:rPr lang="en-US" dirty="0">
                <a:solidFill>
                  <a:srgbClr val="046776"/>
                </a:solidFill>
              </a:rPr>
              <a:t>Measuring</a:t>
            </a:r>
            <a:r>
              <a:rPr lang="en-US" dirty="0"/>
              <a:t> actual biodiversity </a:t>
            </a:r>
            <a:r>
              <a:rPr lang="en-US" dirty="0">
                <a:solidFill>
                  <a:srgbClr val="046776"/>
                </a:solidFill>
              </a:rPr>
              <a:t>impacts</a:t>
            </a:r>
            <a:r>
              <a:rPr lang="en-US" dirty="0"/>
              <a:t> and performance</a:t>
            </a:r>
          </a:p>
        </p:txBody>
      </p:sp>
      <p:sp>
        <p:nvSpPr>
          <p:cNvPr id="6" name="Text Placeholder 3">
            <a:extLst>
              <a:ext uri="{FF2B5EF4-FFF2-40B4-BE49-F238E27FC236}">
                <a16:creationId xmlns:a16="http://schemas.microsoft.com/office/drawing/2014/main" id="{EDDA8C82-1761-F10A-C3B1-07A28C182A1F}"/>
              </a:ext>
            </a:extLst>
          </p:cNvPr>
          <p:cNvSpPr txBox="1">
            <a:spLocks/>
          </p:cNvSpPr>
          <p:nvPr/>
        </p:nvSpPr>
        <p:spPr>
          <a:xfrm>
            <a:off x="911951" y="3963116"/>
            <a:ext cx="9512850"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t>Requires more precise quantified figures to understand change in biodiversity state</a:t>
            </a:r>
          </a:p>
        </p:txBody>
      </p:sp>
      <p:sp>
        <p:nvSpPr>
          <p:cNvPr id="7" name="Text Placeholder 2">
            <a:extLst>
              <a:ext uri="{FF2B5EF4-FFF2-40B4-BE49-F238E27FC236}">
                <a16:creationId xmlns:a16="http://schemas.microsoft.com/office/drawing/2014/main" id="{1F39735A-0CDB-4893-ED42-7138860DF514}"/>
              </a:ext>
            </a:extLst>
          </p:cNvPr>
          <p:cNvSpPr txBox="1">
            <a:spLocks/>
          </p:cNvSpPr>
          <p:nvPr/>
        </p:nvSpPr>
        <p:spPr>
          <a:xfrm>
            <a:off x="414328" y="4639414"/>
            <a:ext cx="10508096"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8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pPr marL="457200" indent="-457200">
              <a:buFont typeface="Wingdings" panose="05000000000000000000" pitchFamily="2" charset="2"/>
              <a:buChar char="§"/>
            </a:pPr>
            <a:r>
              <a:rPr lang="en-US" dirty="0">
                <a:solidFill>
                  <a:srgbClr val="046776"/>
                </a:solidFill>
              </a:rPr>
              <a:t>Measuring changes </a:t>
            </a:r>
            <a:r>
              <a:rPr lang="en-US" dirty="0"/>
              <a:t>in the state of biodiversity underpinning business </a:t>
            </a:r>
            <a:r>
              <a:rPr lang="en-US" dirty="0">
                <a:solidFill>
                  <a:srgbClr val="016776"/>
                </a:solidFill>
              </a:rPr>
              <a:t>dependencies</a:t>
            </a:r>
            <a:r>
              <a:rPr lang="en-US" dirty="0"/>
              <a:t> on ecosystem services</a:t>
            </a:r>
          </a:p>
        </p:txBody>
      </p:sp>
      <p:sp>
        <p:nvSpPr>
          <p:cNvPr id="8" name="Text Placeholder 3">
            <a:extLst>
              <a:ext uri="{FF2B5EF4-FFF2-40B4-BE49-F238E27FC236}">
                <a16:creationId xmlns:a16="http://schemas.microsoft.com/office/drawing/2014/main" id="{2B64509A-6298-0E30-D74C-26E657D27C9B}"/>
              </a:ext>
            </a:extLst>
          </p:cNvPr>
          <p:cNvSpPr txBox="1">
            <a:spLocks/>
          </p:cNvSpPr>
          <p:nvPr/>
        </p:nvSpPr>
        <p:spPr>
          <a:xfrm>
            <a:off x="911951" y="5836031"/>
            <a:ext cx="9512850"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t>Requires quantitative measures of the state of biodiversity</a:t>
            </a:r>
          </a:p>
        </p:txBody>
      </p:sp>
    </p:spTree>
    <p:extLst>
      <p:ext uri="{BB962C8B-B14F-4D97-AF65-F5344CB8AC3E}">
        <p14:creationId xmlns:p14="http://schemas.microsoft.com/office/powerpoint/2010/main" val="3482787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4EAC93-42DA-0807-1F5D-458ACC956A58}"/>
              </a:ext>
            </a:extLst>
          </p:cNvPr>
          <p:cNvSpPr>
            <a:spLocks noGrp="1"/>
          </p:cNvSpPr>
          <p:nvPr>
            <p:ph type="body" sz="quarter" idx="10"/>
          </p:nvPr>
        </p:nvSpPr>
        <p:spPr>
          <a:xfrm>
            <a:off x="2069872" y="597097"/>
            <a:ext cx="8437190" cy="625729"/>
          </a:xfrm>
        </p:spPr>
        <p:txBody>
          <a:bodyPr/>
          <a:lstStyle/>
          <a:p>
            <a:r>
              <a:rPr lang="en-US" dirty="0"/>
              <a:t>Example roles of screening in decision making</a:t>
            </a:r>
          </a:p>
        </p:txBody>
      </p:sp>
      <p:graphicFrame>
        <p:nvGraphicFramePr>
          <p:cNvPr id="7" name="Table 9">
            <a:extLst>
              <a:ext uri="{FF2B5EF4-FFF2-40B4-BE49-F238E27FC236}">
                <a16:creationId xmlns:a16="http://schemas.microsoft.com/office/drawing/2014/main" id="{60138FEE-766A-24B6-22FE-75D176E5F26B}"/>
              </a:ext>
            </a:extLst>
          </p:cNvPr>
          <p:cNvGraphicFramePr>
            <a:graphicFrameLocks noGrp="1"/>
          </p:cNvGraphicFramePr>
          <p:nvPr>
            <p:extLst>
              <p:ext uri="{D42A27DB-BD31-4B8C-83A1-F6EECF244321}">
                <p14:modId xmlns:p14="http://schemas.microsoft.com/office/powerpoint/2010/main" val="3838586882"/>
              </p:ext>
            </p:extLst>
          </p:nvPr>
        </p:nvGraphicFramePr>
        <p:xfrm>
          <a:off x="2069872" y="1612703"/>
          <a:ext cx="8814491" cy="4648200"/>
        </p:xfrm>
        <a:graphic>
          <a:graphicData uri="http://schemas.openxmlformats.org/drawingml/2006/table">
            <a:tbl>
              <a:tblPr firstRow="1" bandRow="1">
                <a:tableStyleId>{5C22544A-7EE6-4342-B048-85BDC9FD1C3A}</a:tableStyleId>
              </a:tblPr>
              <a:tblGrid>
                <a:gridCol w="1607814">
                  <a:extLst>
                    <a:ext uri="{9D8B030D-6E8A-4147-A177-3AD203B41FA5}">
                      <a16:colId xmlns:a16="http://schemas.microsoft.com/office/drawing/2014/main" val="1833105222"/>
                    </a:ext>
                  </a:extLst>
                </a:gridCol>
                <a:gridCol w="7206677">
                  <a:extLst>
                    <a:ext uri="{9D8B030D-6E8A-4147-A177-3AD203B41FA5}">
                      <a16:colId xmlns:a16="http://schemas.microsoft.com/office/drawing/2014/main" val="2078845154"/>
                    </a:ext>
                  </a:extLst>
                </a:gridCol>
              </a:tblGrid>
              <a:tr h="370840">
                <a:tc gridSpan="2">
                  <a:txBody>
                    <a:bodyPr/>
                    <a:lstStyle/>
                    <a:p>
                      <a:r>
                        <a:rPr lang="en-GB" sz="2000" dirty="0"/>
                        <a:t>Screening of biodiversity risks and mitigation opportunities</a:t>
                      </a:r>
                    </a:p>
                  </a:txBody>
                  <a:tcPr>
                    <a:solidFill>
                      <a:srgbClr val="009999"/>
                    </a:solidFill>
                  </a:tcPr>
                </a:tc>
                <a:tc hMerge="1">
                  <a:txBody>
                    <a:bodyPr/>
                    <a:lstStyle/>
                    <a:p>
                      <a:endParaRPr lang="en-GB" sz="1200" dirty="0"/>
                    </a:p>
                  </a:txBody>
                  <a:tcPr/>
                </a:tc>
                <a:extLst>
                  <a:ext uri="{0D108BD9-81ED-4DB2-BD59-A6C34878D82A}">
                    <a16:rowId xmlns:a16="http://schemas.microsoft.com/office/drawing/2014/main" val="1277916009"/>
                  </a:ext>
                </a:extLst>
              </a:tr>
              <a:tr h="370840">
                <a:tc rowSpan="4">
                  <a:txBody>
                    <a:bodyPr/>
                    <a:lstStyle/>
                    <a:p>
                      <a:r>
                        <a:rPr lang="en-GB" sz="1600" b="1" dirty="0">
                          <a:solidFill>
                            <a:schemeClr val="bg1"/>
                          </a:solidFill>
                        </a:rPr>
                        <a:t>Site/Project</a:t>
                      </a:r>
                    </a:p>
                  </a:txBody>
                  <a:tcPr>
                    <a:solidFill>
                      <a:srgbClr val="009999"/>
                    </a:solidFill>
                  </a:tcPr>
                </a:tc>
                <a:tc>
                  <a:txBody>
                    <a:bodyPr/>
                    <a:lstStyle/>
                    <a:p>
                      <a:pPr marL="285750" indent="-285750">
                        <a:buClr>
                          <a:srgbClr val="61B87D"/>
                        </a:buClr>
                        <a:buFont typeface="Wingdings" panose="05000000000000000000" pitchFamily="2" charset="2"/>
                        <a:buChar char="§"/>
                      </a:pPr>
                      <a:r>
                        <a:rPr lang="en-GB" sz="1600" dirty="0"/>
                        <a:t>Identifying and assessing potential material biodiversity issues at site level</a:t>
                      </a:r>
                    </a:p>
                  </a:txBody>
                  <a:tcPr>
                    <a:solidFill>
                      <a:schemeClr val="bg1"/>
                    </a:solidFill>
                  </a:tcPr>
                </a:tc>
                <a:extLst>
                  <a:ext uri="{0D108BD9-81ED-4DB2-BD59-A6C34878D82A}">
                    <a16:rowId xmlns:a16="http://schemas.microsoft.com/office/drawing/2014/main" val="1100876208"/>
                  </a:ext>
                </a:extLst>
              </a:tr>
              <a:tr h="370840">
                <a:tc vMerge="1">
                  <a:txBody>
                    <a:bodyPr/>
                    <a:lstStyle/>
                    <a:p>
                      <a:endParaRPr lang="en-GB" sz="1200" dirty="0"/>
                    </a:p>
                  </a:txBody>
                  <a:tcPr/>
                </a:tc>
                <a:tc>
                  <a:txBody>
                    <a:bodyPr/>
                    <a:lstStyle/>
                    <a:p>
                      <a:pPr marL="285750" indent="-285750">
                        <a:buClr>
                          <a:srgbClr val="61B87D"/>
                        </a:buClr>
                        <a:buFont typeface="Wingdings" panose="05000000000000000000" pitchFamily="2" charset="2"/>
                        <a:buChar char="§"/>
                      </a:pPr>
                      <a:r>
                        <a:rPr lang="en-GB" sz="1600" dirty="0"/>
                        <a:t>Comparing alternative sites based on biodiversity risk (e.g. criterion for site selection)</a:t>
                      </a:r>
                    </a:p>
                  </a:txBody>
                  <a:tcPr>
                    <a:solidFill>
                      <a:schemeClr val="bg1"/>
                    </a:solidFill>
                  </a:tcPr>
                </a:tc>
                <a:extLst>
                  <a:ext uri="{0D108BD9-81ED-4DB2-BD59-A6C34878D82A}">
                    <a16:rowId xmlns:a16="http://schemas.microsoft.com/office/drawing/2014/main" val="3397286147"/>
                  </a:ext>
                </a:extLst>
              </a:tr>
              <a:tr h="370840">
                <a:tc vMerge="1">
                  <a:txBody>
                    <a:bodyPr/>
                    <a:lstStyle/>
                    <a:p>
                      <a:endParaRPr lang="en-GB" sz="1200" dirty="0"/>
                    </a:p>
                  </a:txBody>
                  <a:tcPr/>
                </a:tc>
                <a:tc>
                  <a:txBody>
                    <a:bodyPr/>
                    <a:lstStyle/>
                    <a:p>
                      <a:pPr marL="285750" indent="-285750">
                        <a:buClr>
                          <a:srgbClr val="61B87D"/>
                        </a:buClr>
                        <a:buFont typeface="Wingdings" panose="05000000000000000000" pitchFamily="2" charset="2"/>
                        <a:buChar char="§"/>
                      </a:pPr>
                      <a:r>
                        <a:rPr lang="en-GB" sz="1600" dirty="0"/>
                        <a:t>Ranking of existing sites based on biodiversity risk (e.g. for prioritising more in-depth measurement)</a:t>
                      </a:r>
                    </a:p>
                  </a:txBody>
                  <a:tcPr>
                    <a:solidFill>
                      <a:schemeClr val="bg1"/>
                    </a:solidFill>
                  </a:tcPr>
                </a:tc>
                <a:extLst>
                  <a:ext uri="{0D108BD9-81ED-4DB2-BD59-A6C34878D82A}">
                    <a16:rowId xmlns:a16="http://schemas.microsoft.com/office/drawing/2014/main" val="1992139303"/>
                  </a:ext>
                </a:extLst>
              </a:tr>
              <a:tr h="370840">
                <a:tc vMerge="1">
                  <a:txBody>
                    <a:bodyPr/>
                    <a:lstStyle/>
                    <a:p>
                      <a:endParaRPr lang="en-GB" sz="1200" dirty="0"/>
                    </a:p>
                  </a:txBody>
                  <a:tcPr/>
                </a:tc>
                <a:tc>
                  <a:txBody>
                    <a:bodyPr/>
                    <a:lstStyle/>
                    <a:p>
                      <a:pPr marL="285750" indent="-285750">
                        <a:buClr>
                          <a:srgbClr val="61B87D"/>
                        </a:buClr>
                        <a:buFont typeface="Wingdings" panose="05000000000000000000" pitchFamily="2" charset="2"/>
                        <a:buChar char="§"/>
                      </a:pPr>
                      <a:r>
                        <a:rPr lang="en-GB" sz="1600" dirty="0"/>
                        <a:t>Identification of potential mitigation measures that can be implemented at existing/site project or can be integrated in the design and construction of new site project</a:t>
                      </a:r>
                    </a:p>
                  </a:txBody>
                  <a:tcPr>
                    <a:lnB w="12700" cap="flat" cmpd="sng" algn="ctr">
                      <a:solidFill>
                        <a:srgbClr val="009999"/>
                      </a:solidFill>
                      <a:prstDash val="solid"/>
                      <a:round/>
                      <a:headEnd type="none" w="med" len="med"/>
                      <a:tailEnd type="none" w="med" len="med"/>
                    </a:lnB>
                    <a:solidFill>
                      <a:schemeClr val="bg1"/>
                    </a:solidFill>
                  </a:tcPr>
                </a:tc>
                <a:extLst>
                  <a:ext uri="{0D108BD9-81ED-4DB2-BD59-A6C34878D82A}">
                    <a16:rowId xmlns:a16="http://schemas.microsoft.com/office/drawing/2014/main" val="3547035788"/>
                  </a:ext>
                </a:extLst>
              </a:tr>
              <a:tr h="370840">
                <a:tc rowSpan="4">
                  <a:txBody>
                    <a:bodyPr/>
                    <a:lstStyle/>
                    <a:p>
                      <a:r>
                        <a:rPr lang="en-GB" sz="1600" b="1" dirty="0">
                          <a:solidFill>
                            <a:schemeClr val="bg1"/>
                          </a:solidFill>
                        </a:rPr>
                        <a:t>Supply chain</a:t>
                      </a:r>
                    </a:p>
                  </a:txBody>
                  <a:tcPr>
                    <a:solidFill>
                      <a:srgbClr val="009999"/>
                    </a:solidFill>
                  </a:tcPr>
                </a:tc>
                <a:tc>
                  <a:txBody>
                    <a:bodyPr/>
                    <a:lstStyle/>
                    <a:p>
                      <a:pPr marL="285750" indent="-285750">
                        <a:buClr>
                          <a:srgbClr val="61B87D"/>
                        </a:buClr>
                        <a:buFont typeface="Wingdings" panose="05000000000000000000" pitchFamily="2" charset="2"/>
                        <a:buChar char="§"/>
                      </a:pPr>
                      <a:r>
                        <a:rPr lang="en-GB" sz="1600" dirty="0"/>
                        <a:t>Identifying and assessing potential material biodiversity within supply chains</a:t>
                      </a:r>
                    </a:p>
                  </a:txBody>
                  <a:tcPr>
                    <a:lnT w="12700" cap="flat" cmpd="sng" algn="ctr">
                      <a:solidFill>
                        <a:srgbClr val="009999"/>
                      </a:solidFill>
                      <a:prstDash val="solid"/>
                      <a:round/>
                      <a:headEnd type="none" w="med" len="med"/>
                      <a:tailEnd type="none" w="med" len="med"/>
                    </a:lnT>
                    <a:solidFill>
                      <a:schemeClr val="bg1"/>
                    </a:solidFill>
                  </a:tcPr>
                </a:tc>
                <a:extLst>
                  <a:ext uri="{0D108BD9-81ED-4DB2-BD59-A6C34878D82A}">
                    <a16:rowId xmlns:a16="http://schemas.microsoft.com/office/drawing/2014/main" val="1365289867"/>
                  </a:ext>
                </a:extLst>
              </a:tr>
              <a:tr h="370840">
                <a:tc vMerge="1">
                  <a:txBody>
                    <a:bodyPr/>
                    <a:lstStyle/>
                    <a:p>
                      <a:endParaRPr lang="en-GB" sz="1200" dirty="0"/>
                    </a:p>
                  </a:txBody>
                  <a:tcPr/>
                </a:tc>
                <a:tc>
                  <a:txBody>
                    <a:bodyPr/>
                    <a:lstStyle/>
                    <a:p>
                      <a:pPr marL="285750" indent="-285750">
                        <a:buClr>
                          <a:srgbClr val="61B87D"/>
                        </a:buClr>
                        <a:buFont typeface="Wingdings" panose="05000000000000000000" pitchFamily="2" charset="2"/>
                        <a:buChar char="§"/>
                      </a:pPr>
                      <a:r>
                        <a:rPr lang="en-GB" sz="1600" dirty="0"/>
                        <a:t>Comparing biodiversity risks among commodities or different sourcing regions</a:t>
                      </a:r>
                    </a:p>
                  </a:txBody>
                  <a:tcPr>
                    <a:solidFill>
                      <a:schemeClr val="bg1"/>
                    </a:solidFill>
                  </a:tcPr>
                </a:tc>
                <a:extLst>
                  <a:ext uri="{0D108BD9-81ED-4DB2-BD59-A6C34878D82A}">
                    <a16:rowId xmlns:a16="http://schemas.microsoft.com/office/drawing/2014/main" val="2409815282"/>
                  </a:ext>
                </a:extLst>
              </a:tr>
              <a:tr h="370840">
                <a:tc vMerge="1">
                  <a:txBody>
                    <a:bodyPr/>
                    <a:lstStyle/>
                    <a:p>
                      <a:endParaRPr lang="en-GB" sz="1200" dirty="0"/>
                    </a:p>
                  </a:txBody>
                  <a:tcPr/>
                </a:tc>
                <a:tc>
                  <a:txBody>
                    <a:bodyPr/>
                    <a:lstStyle/>
                    <a:p>
                      <a:pPr marL="285750" indent="-285750">
                        <a:buClr>
                          <a:srgbClr val="61B87D"/>
                        </a:buClr>
                        <a:buFont typeface="Wingdings" panose="05000000000000000000" pitchFamily="2" charset="2"/>
                        <a:buChar char="§"/>
                      </a:pPr>
                      <a:r>
                        <a:rPr lang="en-GB" sz="1600" dirty="0"/>
                        <a:t>Developing engagement strategies with suppliers (as an opportunity for increasing biodiversity performance in supply chains)</a:t>
                      </a:r>
                    </a:p>
                  </a:txBody>
                  <a:tcPr>
                    <a:solidFill>
                      <a:schemeClr val="bg1"/>
                    </a:solidFill>
                  </a:tcPr>
                </a:tc>
                <a:extLst>
                  <a:ext uri="{0D108BD9-81ED-4DB2-BD59-A6C34878D82A}">
                    <a16:rowId xmlns:a16="http://schemas.microsoft.com/office/drawing/2014/main" val="654793003"/>
                  </a:ext>
                </a:extLst>
              </a:tr>
              <a:tr h="370840">
                <a:tc vMerge="1">
                  <a:txBody>
                    <a:bodyPr/>
                    <a:lstStyle/>
                    <a:p>
                      <a:endParaRPr lang="en-GB" sz="1200" dirty="0"/>
                    </a:p>
                  </a:txBody>
                  <a:tcPr/>
                </a:tc>
                <a:tc>
                  <a:txBody>
                    <a:bodyPr/>
                    <a:lstStyle/>
                    <a:p>
                      <a:pPr marL="285750" indent="-285750">
                        <a:buClr>
                          <a:srgbClr val="61B87D"/>
                        </a:buClr>
                        <a:buFont typeface="Wingdings" panose="05000000000000000000" pitchFamily="2" charset="2"/>
                        <a:buChar char="§"/>
                      </a:pPr>
                      <a:r>
                        <a:rPr lang="en-GB" sz="1600" dirty="0"/>
                        <a:t>Assessing whether a certification scheme or other requirement will address the likely biodiversity risks in supply chains</a:t>
                      </a:r>
                    </a:p>
                  </a:txBody>
                  <a:tcPr>
                    <a:solidFill>
                      <a:schemeClr val="bg1"/>
                    </a:solidFill>
                  </a:tcPr>
                </a:tc>
                <a:extLst>
                  <a:ext uri="{0D108BD9-81ED-4DB2-BD59-A6C34878D82A}">
                    <a16:rowId xmlns:a16="http://schemas.microsoft.com/office/drawing/2014/main" val="355252873"/>
                  </a:ext>
                </a:extLst>
              </a:tr>
            </a:tbl>
          </a:graphicData>
        </a:graphic>
      </p:graphicFrame>
    </p:spTree>
    <p:extLst>
      <p:ext uri="{BB962C8B-B14F-4D97-AF65-F5344CB8AC3E}">
        <p14:creationId xmlns:p14="http://schemas.microsoft.com/office/powerpoint/2010/main" val="3130005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84DA7-A2A1-7B77-8F08-CDFF59E1069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37C7C92-5B0E-3525-2ABC-8D12DDF71E5D}"/>
              </a:ext>
            </a:extLst>
          </p:cNvPr>
          <p:cNvSpPr>
            <a:spLocks noGrp="1"/>
          </p:cNvSpPr>
          <p:nvPr>
            <p:ph type="body" sz="quarter" idx="10"/>
          </p:nvPr>
        </p:nvSpPr>
        <p:spPr>
          <a:xfrm>
            <a:off x="2276905" y="563430"/>
            <a:ext cx="8437190" cy="625729"/>
          </a:xfrm>
        </p:spPr>
        <p:txBody>
          <a:bodyPr/>
          <a:lstStyle/>
          <a:p>
            <a:r>
              <a:rPr lang="en-US" dirty="0"/>
              <a:t>Role of measurement in decision making</a:t>
            </a:r>
          </a:p>
        </p:txBody>
      </p:sp>
      <p:graphicFrame>
        <p:nvGraphicFramePr>
          <p:cNvPr id="6" name="Table 9">
            <a:extLst>
              <a:ext uri="{FF2B5EF4-FFF2-40B4-BE49-F238E27FC236}">
                <a16:creationId xmlns:a16="http://schemas.microsoft.com/office/drawing/2014/main" id="{2E0668BC-5C51-725A-DBED-1E7D90CAE15C}"/>
              </a:ext>
            </a:extLst>
          </p:cNvPr>
          <p:cNvGraphicFramePr>
            <a:graphicFrameLocks noGrp="1"/>
          </p:cNvGraphicFramePr>
          <p:nvPr>
            <p:extLst>
              <p:ext uri="{D42A27DB-BD31-4B8C-83A1-F6EECF244321}">
                <p14:modId xmlns:p14="http://schemas.microsoft.com/office/powerpoint/2010/main" val="119423480"/>
              </p:ext>
            </p:extLst>
          </p:nvPr>
        </p:nvGraphicFramePr>
        <p:xfrm>
          <a:off x="1193321" y="1380226"/>
          <a:ext cx="9814484" cy="4705509"/>
        </p:xfrm>
        <a:graphic>
          <a:graphicData uri="http://schemas.openxmlformats.org/drawingml/2006/table">
            <a:tbl>
              <a:tblPr firstRow="1" bandRow="1">
                <a:tableStyleId>{5C22544A-7EE6-4342-B048-85BDC9FD1C3A}</a:tableStyleId>
              </a:tblPr>
              <a:tblGrid>
                <a:gridCol w="1336153">
                  <a:extLst>
                    <a:ext uri="{9D8B030D-6E8A-4147-A177-3AD203B41FA5}">
                      <a16:colId xmlns:a16="http://schemas.microsoft.com/office/drawing/2014/main" val="1833105222"/>
                    </a:ext>
                  </a:extLst>
                </a:gridCol>
                <a:gridCol w="8478331">
                  <a:extLst>
                    <a:ext uri="{9D8B030D-6E8A-4147-A177-3AD203B41FA5}">
                      <a16:colId xmlns:a16="http://schemas.microsoft.com/office/drawing/2014/main" val="2078845154"/>
                    </a:ext>
                  </a:extLst>
                </a:gridCol>
              </a:tblGrid>
              <a:tr h="376261">
                <a:tc gridSpan="2">
                  <a:txBody>
                    <a:bodyPr/>
                    <a:lstStyle/>
                    <a:p>
                      <a:r>
                        <a:rPr lang="en-GB" sz="2000" dirty="0"/>
                        <a:t>Measuring biodiversity impacts</a:t>
                      </a:r>
                    </a:p>
                  </a:txBody>
                  <a:tcPr>
                    <a:solidFill>
                      <a:srgbClr val="009999"/>
                    </a:solidFill>
                  </a:tcPr>
                </a:tc>
                <a:tc hMerge="1">
                  <a:txBody>
                    <a:bodyPr/>
                    <a:lstStyle/>
                    <a:p>
                      <a:endParaRPr lang="en-GB" sz="1200" dirty="0"/>
                    </a:p>
                  </a:txBody>
                  <a:tcPr/>
                </a:tc>
                <a:extLst>
                  <a:ext uri="{0D108BD9-81ED-4DB2-BD59-A6C34878D82A}">
                    <a16:rowId xmlns:a16="http://schemas.microsoft.com/office/drawing/2014/main" val="1277916009"/>
                  </a:ext>
                </a:extLst>
              </a:tr>
              <a:tr h="2159000">
                <a:tc>
                  <a:txBody>
                    <a:bodyPr/>
                    <a:lstStyle/>
                    <a:p>
                      <a:r>
                        <a:rPr lang="en-GB" sz="1600" b="1">
                          <a:solidFill>
                            <a:schemeClr val="bg1"/>
                          </a:solidFill>
                        </a:rPr>
                        <a:t>Site/Project</a:t>
                      </a:r>
                      <a:endParaRPr lang="en-GB" sz="1600" b="1" dirty="0">
                        <a:solidFill>
                          <a:schemeClr val="bg1"/>
                        </a:solidFill>
                      </a:endParaRPr>
                    </a:p>
                  </a:txBody>
                  <a:tcPr>
                    <a:solidFill>
                      <a:srgbClr val="009999"/>
                    </a:solidFill>
                  </a:tcPr>
                </a:tc>
                <a:tc>
                  <a:txBody>
                    <a:bodyPr/>
                    <a:lstStyle/>
                    <a:p>
                      <a:pPr marL="285750" indent="-285750" algn="l">
                        <a:buClr>
                          <a:srgbClr val="61B87D"/>
                        </a:buClr>
                        <a:buFont typeface="Wingdings" panose="05000000000000000000" pitchFamily="2" charset="2"/>
                        <a:buChar char="§"/>
                      </a:pPr>
                      <a:r>
                        <a:rPr lang="en-GB" sz="1600"/>
                        <a:t>Understanding the current biodiversity impact of existing sites/project which allows:</a:t>
                      </a:r>
                    </a:p>
                    <a:p>
                      <a:pPr marL="285750" lvl="0" indent="-285750" algn="l">
                        <a:buClr>
                          <a:srgbClr val="61B87D"/>
                        </a:buClr>
                        <a:buFont typeface="Wingdings" panose="05000000000000000000" pitchFamily="2" charset="2"/>
                        <a:buChar char="§"/>
                      </a:pPr>
                      <a:endParaRPr lang="en-GB" sz="1600"/>
                    </a:p>
                    <a:p>
                      <a:pPr marL="285750" indent="-285750" algn="l">
                        <a:buClr>
                          <a:srgbClr val="61B87D"/>
                        </a:buClr>
                        <a:buFont typeface="Wingdings" panose="05000000000000000000" pitchFamily="2" charset="2"/>
                        <a:buChar char="§"/>
                      </a:pPr>
                      <a:r>
                        <a:rPr lang="en-GB" sz="1600"/>
                        <a:t>Prioritisation of mitigation measures (e.g. specific sites/project or among sites/projects)</a:t>
                      </a:r>
                    </a:p>
                    <a:p>
                      <a:pPr marL="285750" lvl="0" indent="-285750" algn="l">
                        <a:buClr>
                          <a:srgbClr val="61B87D"/>
                        </a:buClr>
                        <a:buFont typeface="Wingdings" panose="05000000000000000000" pitchFamily="2" charset="2"/>
                        <a:buChar char="§"/>
                      </a:pPr>
                      <a:r>
                        <a:rPr lang="en-GB" sz="1600"/>
                        <a:t>Monitoring effectiveness of mitigation measures</a:t>
                      </a:r>
                    </a:p>
                    <a:p>
                      <a:pPr marL="285750" lvl="0" indent="-285750" algn="l">
                        <a:buClr>
                          <a:srgbClr val="61B87D"/>
                        </a:buClr>
                        <a:buFont typeface="Wingdings" panose="05000000000000000000" pitchFamily="2" charset="2"/>
                        <a:buChar char="§"/>
                      </a:pPr>
                      <a:r>
                        <a:rPr lang="en-GB" sz="1600"/>
                        <a:t>Demonstrating continuous improvement over time to target (e.g. no net loss or net positive)</a:t>
                      </a:r>
                    </a:p>
                    <a:p>
                      <a:pPr marL="285750" lvl="0" indent="-285750" algn="l">
                        <a:buClr>
                          <a:srgbClr val="61B87D"/>
                        </a:buClr>
                        <a:buFont typeface="Wingdings" panose="05000000000000000000" pitchFamily="2" charset="2"/>
                        <a:buChar char="§"/>
                      </a:pPr>
                      <a:r>
                        <a:rPr lang="en-GB" sz="1600"/>
                        <a:t>Assessing progress over time</a:t>
                      </a:r>
                    </a:p>
                    <a:p>
                      <a:pPr marL="285750" lvl="0" indent="-285750" algn="l">
                        <a:buClr>
                          <a:srgbClr val="61B87D"/>
                        </a:buClr>
                        <a:buFont typeface="Wingdings" panose="05000000000000000000" pitchFamily="2" charset="2"/>
                        <a:buChar char="§"/>
                      </a:pPr>
                      <a:r>
                        <a:rPr lang="en-GB" sz="1600"/>
                        <a:t>Estimating the predicted biodiversity gains in offset areas</a:t>
                      </a:r>
                    </a:p>
                    <a:p>
                      <a:pPr marL="285750" lvl="0" indent="-285750" algn="l">
                        <a:buClr>
                          <a:srgbClr val="61B87D"/>
                        </a:buClr>
                        <a:buFont typeface="Wingdings" panose="05000000000000000000" pitchFamily="2" charset="2"/>
                        <a:buChar char="§"/>
                      </a:pPr>
                      <a:r>
                        <a:rPr lang="en-GB" sz="1600"/>
                        <a:t>Monitoring losses and gains of biodiversity and calculating the balance, as part of a no net loss or net positive ambition</a:t>
                      </a:r>
                      <a:endParaRPr lang="en-GB" sz="1600" dirty="0"/>
                    </a:p>
                  </a:txBody>
                  <a:tcPr>
                    <a:lnB w="12700" cap="flat" cmpd="sng" algn="ctr">
                      <a:solidFill>
                        <a:srgbClr val="009999"/>
                      </a:solidFill>
                      <a:prstDash val="solid"/>
                      <a:round/>
                      <a:headEnd type="none" w="med" len="med"/>
                      <a:tailEnd type="none" w="med" len="med"/>
                    </a:lnB>
                    <a:solidFill>
                      <a:schemeClr val="bg1"/>
                    </a:solidFill>
                  </a:tcPr>
                </a:tc>
                <a:extLst>
                  <a:ext uri="{0D108BD9-81ED-4DB2-BD59-A6C34878D82A}">
                    <a16:rowId xmlns:a16="http://schemas.microsoft.com/office/drawing/2014/main" val="1100876208"/>
                  </a:ext>
                </a:extLst>
              </a:tr>
              <a:tr h="529749">
                <a:tc rowSpan="4">
                  <a:txBody>
                    <a:bodyPr/>
                    <a:lstStyle/>
                    <a:p>
                      <a:r>
                        <a:rPr lang="en-GB" sz="1600" b="1">
                          <a:solidFill>
                            <a:schemeClr val="bg1"/>
                          </a:solidFill>
                        </a:rPr>
                        <a:t>Supply chain</a:t>
                      </a:r>
                      <a:endParaRPr lang="en-GB" sz="1600" b="1" dirty="0">
                        <a:solidFill>
                          <a:schemeClr val="bg1"/>
                        </a:solidFill>
                      </a:endParaRPr>
                    </a:p>
                  </a:txBody>
                  <a:tcPr>
                    <a:solidFill>
                      <a:srgbClr val="009999"/>
                    </a:solidFill>
                  </a:tcPr>
                </a:tc>
                <a:tc>
                  <a:txBody>
                    <a:bodyPr/>
                    <a:lstStyle/>
                    <a:p>
                      <a:pPr marL="285750" indent="-285750">
                        <a:buClr>
                          <a:srgbClr val="61B87D"/>
                        </a:buClr>
                        <a:buFont typeface="Wingdings" panose="05000000000000000000" pitchFamily="2" charset="2"/>
                        <a:buChar char="§"/>
                      </a:pPr>
                      <a:r>
                        <a:rPr lang="en-GB" sz="1600"/>
                        <a:t>Comparing biodiversity impacts among commodities or different sourcing regions and sites</a:t>
                      </a:r>
                      <a:endParaRPr lang="en-GB" sz="1600" dirty="0"/>
                    </a:p>
                  </a:txBody>
                  <a:tcPr>
                    <a:lnT w="12700" cap="flat" cmpd="sng" algn="ctr">
                      <a:solidFill>
                        <a:srgbClr val="009999"/>
                      </a:solidFill>
                      <a:prstDash val="solid"/>
                      <a:round/>
                      <a:headEnd type="none" w="med" len="med"/>
                      <a:tailEnd type="none" w="med" len="med"/>
                    </a:lnT>
                    <a:solidFill>
                      <a:schemeClr val="bg1"/>
                    </a:solidFill>
                  </a:tcPr>
                </a:tc>
                <a:extLst>
                  <a:ext uri="{0D108BD9-81ED-4DB2-BD59-A6C34878D82A}">
                    <a16:rowId xmlns:a16="http://schemas.microsoft.com/office/drawing/2014/main" val="1365289867"/>
                  </a:ext>
                </a:extLst>
              </a:tr>
              <a:tr h="529749">
                <a:tc vMerge="1">
                  <a:txBody>
                    <a:bodyPr/>
                    <a:lstStyle/>
                    <a:p>
                      <a:endParaRPr lang="en-GB" sz="1200" dirty="0"/>
                    </a:p>
                  </a:txBody>
                  <a:tcPr/>
                </a:tc>
                <a:tc>
                  <a:txBody>
                    <a:bodyPr/>
                    <a:lstStyle/>
                    <a:p>
                      <a:pPr marL="285750" indent="-285750">
                        <a:buClr>
                          <a:srgbClr val="61B87D"/>
                        </a:buClr>
                        <a:buFont typeface="Wingdings" panose="05000000000000000000" pitchFamily="2" charset="2"/>
                        <a:buChar char="§"/>
                      </a:pPr>
                      <a:r>
                        <a:rPr lang="en-GB" sz="1600"/>
                        <a:t>Measuring impacts of sourced commodities identified as material and effectiveness of mitigation measures</a:t>
                      </a:r>
                      <a:endParaRPr lang="en-GB" sz="1600" dirty="0"/>
                    </a:p>
                  </a:txBody>
                  <a:tcPr>
                    <a:solidFill>
                      <a:schemeClr val="bg1"/>
                    </a:solidFill>
                  </a:tcPr>
                </a:tc>
                <a:extLst>
                  <a:ext uri="{0D108BD9-81ED-4DB2-BD59-A6C34878D82A}">
                    <a16:rowId xmlns:a16="http://schemas.microsoft.com/office/drawing/2014/main" val="2409815282"/>
                  </a:ext>
                </a:extLst>
              </a:tr>
              <a:tr h="529749">
                <a:tc vMerge="1">
                  <a:txBody>
                    <a:bodyPr/>
                    <a:lstStyle/>
                    <a:p>
                      <a:endParaRPr lang="en-GB" sz="1200" dirty="0"/>
                    </a:p>
                  </a:txBody>
                  <a:tcPr/>
                </a:tc>
                <a:tc>
                  <a:txBody>
                    <a:bodyPr/>
                    <a:lstStyle/>
                    <a:p>
                      <a:pPr marL="285750" indent="-285750">
                        <a:buClr>
                          <a:srgbClr val="61B87D"/>
                        </a:buClr>
                        <a:buFont typeface="Wingdings" panose="05000000000000000000" pitchFamily="2" charset="2"/>
                        <a:buChar char="§"/>
                      </a:pPr>
                      <a:r>
                        <a:rPr lang="en-GB" sz="1600"/>
                        <a:t>Developing engagement strategies with suppliers (as an opportunity for increasing biodiversity performance in supply chains)</a:t>
                      </a:r>
                      <a:endParaRPr lang="en-GB" sz="1600" dirty="0"/>
                    </a:p>
                  </a:txBody>
                  <a:tcPr>
                    <a:solidFill>
                      <a:schemeClr val="bg1"/>
                    </a:solidFill>
                  </a:tcPr>
                </a:tc>
                <a:extLst>
                  <a:ext uri="{0D108BD9-81ED-4DB2-BD59-A6C34878D82A}">
                    <a16:rowId xmlns:a16="http://schemas.microsoft.com/office/drawing/2014/main" val="654793003"/>
                  </a:ext>
                </a:extLst>
              </a:tr>
              <a:tr h="318375">
                <a:tc vMerge="1">
                  <a:txBody>
                    <a:bodyPr/>
                    <a:lstStyle/>
                    <a:p>
                      <a:endParaRPr lang="en-GB" sz="1200" dirty="0"/>
                    </a:p>
                  </a:txBody>
                  <a:tcPr/>
                </a:tc>
                <a:tc>
                  <a:txBody>
                    <a:bodyPr/>
                    <a:lstStyle/>
                    <a:p>
                      <a:pPr marL="0" indent="0">
                        <a:buClr>
                          <a:srgbClr val="61B87D"/>
                        </a:buClr>
                        <a:buFont typeface="Wingdings" panose="05000000000000000000" pitchFamily="2" charset="2"/>
                        <a:buNone/>
                      </a:pPr>
                      <a:endParaRPr lang="en-GB" sz="1600" dirty="0"/>
                    </a:p>
                  </a:txBody>
                  <a:tcPr>
                    <a:solidFill>
                      <a:schemeClr val="bg1"/>
                    </a:solidFill>
                  </a:tcPr>
                </a:tc>
                <a:extLst>
                  <a:ext uri="{0D108BD9-81ED-4DB2-BD59-A6C34878D82A}">
                    <a16:rowId xmlns:a16="http://schemas.microsoft.com/office/drawing/2014/main" val="355252873"/>
                  </a:ext>
                </a:extLst>
              </a:tr>
            </a:tbl>
          </a:graphicData>
        </a:graphic>
      </p:graphicFrame>
    </p:spTree>
    <p:extLst>
      <p:ext uri="{BB962C8B-B14F-4D97-AF65-F5344CB8AC3E}">
        <p14:creationId xmlns:p14="http://schemas.microsoft.com/office/powerpoint/2010/main" val="1698221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B98ED-107A-DCD9-C6FC-0E4511B7BD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EB20D68-475E-9C24-753B-B1AFC4172BF4}"/>
              </a:ext>
            </a:extLst>
          </p:cNvPr>
          <p:cNvSpPr>
            <a:spLocks noGrp="1"/>
          </p:cNvSpPr>
          <p:nvPr>
            <p:ph type="body" sz="quarter" idx="10"/>
          </p:nvPr>
        </p:nvSpPr>
        <p:spPr/>
        <p:txBody>
          <a:bodyPr/>
          <a:lstStyle/>
          <a:p>
            <a:r>
              <a:rPr lang="en-GB" dirty="0"/>
              <a:t>Content check-in</a:t>
            </a:r>
          </a:p>
        </p:txBody>
      </p:sp>
      <p:sp>
        <p:nvSpPr>
          <p:cNvPr id="5" name="Text Placeholder 3">
            <a:extLst>
              <a:ext uri="{FF2B5EF4-FFF2-40B4-BE49-F238E27FC236}">
                <a16:creationId xmlns:a16="http://schemas.microsoft.com/office/drawing/2014/main" id="{87130DCB-5637-3B28-18E1-2B3B63FDF0ED}"/>
              </a:ext>
            </a:extLst>
          </p:cNvPr>
          <p:cNvSpPr txBox="1">
            <a:spLocks/>
          </p:cNvSpPr>
          <p:nvPr/>
        </p:nvSpPr>
        <p:spPr>
          <a:xfrm>
            <a:off x="626881" y="1472481"/>
            <a:ext cx="6642811"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t>What of the following statements is true regarding screening and measuring impacts?</a:t>
            </a:r>
          </a:p>
          <a:p>
            <a:endParaRPr lang="en-US" dirty="0"/>
          </a:p>
          <a:p>
            <a:r>
              <a:rPr lang="en-US" dirty="0"/>
              <a:t>A. Screening impacts always requires more precise and granular measurement than measuring actual impacts</a:t>
            </a:r>
          </a:p>
          <a:p>
            <a:r>
              <a:rPr lang="en-US" dirty="0"/>
              <a:t>B. Measuring impacts likely requires more precise and granular measurement than screening potential impacts</a:t>
            </a:r>
          </a:p>
          <a:p>
            <a:r>
              <a:rPr lang="en-US" dirty="0">
                <a:solidFill>
                  <a:schemeClr val="tx1"/>
                </a:solidFill>
              </a:rPr>
              <a:t>C. Both screening and measuring impacts must always result in quantitative measurements</a:t>
            </a:r>
          </a:p>
        </p:txBody>
      </p:sp>
      <p:pic>
        <p:nvPicPr>
          <p:cNvPr id="6" name="Picture 5" descr="A tree with green leaves&#10;&#10;Description automatically generated">
            <a:extLst>
              <a:ext uri="{FF2B5EF4-FFF2-40B4-BE49-F238E27FC236}">
                <a16:creationId xmlns:a16="http://schemas.microsoft.com/office/drawing/2014/main" id="{11C1D6EC-A82C-1764-BF80-5B6BD09D9FCA}"/>
              </a:ext>
            </a:extLst>
          </p:cNvPr>
          <p:cNvPicPr>
            <a:picLocks noChangeAspect="1"/>
          </p:cNvPicPr>
          <p:nvPr/>
        </p:nvPicPr>
        <p:blipFill rotWithShape="1">
          <a:blip r:embed="rId3"/>
          <a:srcRect l="-1034" t="3483" r="35355" b="2113"/>
          <a:stretch/>
        </p:blipFill>
        <p:spPr>
          <a:xfrm>
            <a:off x="7342062" y="0"/>
            <a:ext cx="4870018" cy="6480436"/>
          </a:xfrm>
          <a:prstGeom prst="rect">
            <a:avLst/>
          </a:prstGeom>
        </p:spPr>
      </p:pic>
    </p:spTree>
    <p:extLst>
      <p:ext uri="{BB962C8B-B14F-4D97-AF65-F5344CB8AC3E}">
        <p14:creationId xmlns:p14="http://schemas.microsoft.com/office/powerpoint/2010/main" val="225198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6F3CB-8CA2-2E0A-1BB2-2B22C8DE044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16DCCD6-AE30-6AD8-CBE3-E82C9F0496FA}"/>
              </a:ext>
            </a:extLst>
          </p:cNvPr>
          <p:cNvSpPr>
            <a:spLocks noGrp="1"/>
          </p:cNvSpPr>
          <p:nvPr>
            <p:ph type="body" sz="quarter" idx="10"/>
          </p:nvPr>
        </p:nvSpPr>
        <p:spPr/>
        <p:txBody>
          <a:bodyPr/>
          <a:lstStyle/>
          <a:p>
            <a:r>
              <a:rPr lang="en-GB" dirty="0"/>
              <a:t>Content check-in</a:t>
            </a:r>
          </a:p>
        </p:txBody>
      </p:sp>
      <p:sp>
        <p:nvSpPr>
          <p:cNvPr id="5" name="Text Placeholder 3">
            <a:extLst>
              <a:ext uri="{FF2B5EF4-FFF2-40B4-BE49-F238E27FC236}">
                <a16:creationId xmlns:a16="http://schemas.microsoft.com/office/drawing/2014/main" id="{CBFDCC01-A591-1872-B174-FBEEC2F6F89B}"/>
              </a:ext>
            </a:extLst>
          </p:cNvPr>
          <p:cNvSpPr txBox="1">
            <a:spLocks/>
          </p:cNvSpPr>
          <p:nvPr/>
        </p:nvSpPr>
        <p:spPr>
          <a:xfrm>
            <a:off x="626881" y="1472481"/>
            <a:ext cx="6642811"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t>What of the following statements is true regarding screening and measuring impacts?</a:t>
            </a:r>
          </a:p>
          <a:p>
            <a:endParaRPr lang="en-US" dirty="0"/>
          </a:p>
          <a:p>
            <a:r>
              <a:rPr lang="en-US" dirty="0"/>
              <a:t>A. Screening impacts always requires more precise and granular measurement than measuring actual impacts</a:t>
            </a:r>
          </a:p>
          <a:p>
            <a:r>
              <a:rPr lang="en-US" b="1" dirty="0">
                <a:solidFill>
                  <a:srgbClr val="00A19B"/>
                </a:solidFill>
              </a:rPr>
              <a:t>B. Measuring impacts likely requires more precise and granular measurement than screening potential impacts</a:t>
            </a:r>
          </a:p>
          <a:p>
            <a:r>
              <a:rPr lang="en-US" dirty="0">
                <a:solidFill>
                  <a:schemeClr val="tx1"/>
                </a:solidFill>
              </a:rPr>
              <a:t>C. Both screening and measuring impacts must always result in quantitative measurements</a:t>
            </a:r>
          </a:p>
        </p:txBody>
      </p:sp>
      <p:pic>
        <p:nvPicPr>
          <p:cNvPr id="6" name="Picture 5" descr="A tree with green leaves&#10;&#10;Description automatically generated">
            <a:extLst>
              <a:ext uri="{FF2B5EF4-FFF2-40B4-BE49-F238E27FC236}">
                <a16:creationId xmlns:a16="http://schemas.microsoft.com/office/drawing/2014/main" id="{8767179A-E0E8-B1FE-7A14-31500836D542}"/>
              </a:ext>
            </a:extLst>
          </p:cNvPr>
          <p:cNvPicPr>
            <a:picLocks noChangeAspect="1"/>
          </p:cNvPicPr>
          <p:nvPr/>
        </p:nvPicPr>
        <p:blipFill rotWithShape="1">
          <a:blip r:embed="rId3"/>
          <a:srcRect l="-1034" t="3483" r="35355" b="2113"/>
          <a:stretch/>
        </p:blipFill>
        <p:spPr>
          <a:xfrm>
            <a:off x="7342062" y="0"/>
            <a:ext cx="4870018" cy="6480436"/>
          </a:xfrm>
          <a:prstGeom prst="rect">
            <a:avLst/>
          </a:prstGeom>
        </p:spPr>
      </p:pic>
    </p:spTree>
    <p:extLst>
      <p:ext uri="{BB962C8B-B14F-4D97-AF65-F5344CB8AC3E}">
        <p14:creationId xmlns:p14="http://schemas.microsoft.com/office/powerpoint/2010/main" val="1978408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699ED6-7EAE-2C15-B5ED-9EEDBDEA63D8}"/>
              </a:ext>
            </a:extLst>
          </p:cNvPr>
          <p:cNvSpPr>
            <a:spLocks noGrp="1"/>
          </p:cNvSpPr>
          <p:nvPr>
            <p:ph type="body" sz="quarter" idx="12"/>
          </p:nvPr>
        </p:nvSpPr>
        <p:spPr/>
        <p:txBody>
          <a:bodyPr>
            <a:normAutofit fontScale="85000" lnSpcReduction="10000"/>
          </a:bodyPr>
          <a:lstStyle/>
          <a:p>
            <a:r>
              <a:rPr lang="en-GB" dirty="0"/>
              <a:t>Metrics and impact measurement approaches</a:t>
            </a:r>
          </a:p>
        </p:txBody>
      </p:sp>
    </p:spTree>
    <p:extLst>
      <p:ext uri="{BB962C8B-B14F-4D97-AF65-F5344CB8AC3E}">
        <p14:creationId xmlns:p14="http://schemas.microsoft.com/office/powerpoint/2010/main" val="3381845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93524D-9552-490A-B79B-FABB48E80C80}"/>
              </a:ext>
            </a:extLst>
          </p:cNvPr>
          <p:cNvSpPr>
            <a:spLocks noGrp="1"/>
          </p:cNvSpPr>
          <p:nvPr>
            <p:ph type="body" sz="quarter" idx="10"/>
          </p:nvPr>
        </p:nvSpPr>
        <p:spPr/>
        <p:txBody>
          <a:bodyPr vert="horz" lIns="0" tIns="0" rIns="0" bIns="45720" rtlCol="0" anchor="t">
            <a:noAutofit/>
          </a:bodyPr>
          <a:lstStyle/>
          <a:p>
            <a:r>
              <a:rPr lang="en-GB" dirty="0">
                <a:solidFill>
                  <a:srgbClr val="009999"/>
                </a:solidFill>
                <a:ea typeface="ＭＳ Ｐゴシック"/>
              </a:rPr>
              <a:t>Components of biodiversity</a:t>
            </a:r>
            <a:endParaRPr lang="en-GB" dirty="0">
              <a:solidFill>
                <a:srgbClr val="009999"/>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FEC1AD9-B9B3-445A-B3D0-47772723CA27}"/>
              </a:ext>
            </a:extLst>
          </p:cNvPr>
          <p:cNvPicPr/>
          <p:nvPr/>
        </p:nvPicPr>
        <p:blipFill>
          <a:blip r:embed="rId3">
            <a:extLst>
              <a:ext uri="{28A0092B-C50C-407E-A947-70E740481C1C}">
                <a14:useLocalDpi xmlns:a14="http://schemas.microsoft.com/office/drawing/2010/main" val="0"/>
              </a:ext>
            </a:extLst>
          </a:blip>
          <a:srcRect/>
          <a:stretch/>
        </p:blipFill>
        <p:spPr>
          <a:xfrm>
            <a:off x="514608" y="1808840"/>
            <a:ext cx="10727024" cy="4097146"/>
          </a:xfrm>
          <a:prstGeom prst="rect">
            <a:avLst/>
          </a:prstGeom>
        </p:spPr>
      </p:pic>
      <p:sp>
        <p:nvSpPr>
          <p:cNvPr id="3" name="TextBox 6">
            <a:extLst>
              <a:ext uri="{FF2B5EF4-FFF2-40B4-BE49-F238E27FC236}">
                <a16:creationId xmlns:a16="http://schemas.microsoft.com/office/drawing/2014/main" id="{AC523D5A-CCE4-9968-0347-0F64157BCEE9}"/>
              </a:ext>
            </a:extLst>
          </p:cNvPr>
          <p:cNvSpPr txBox="1"/>
          <p:nvPr/>
        </p:nvSpPr>
        <p:spPr>
          <a:xfrm>
            <a:off x="7976721" y="6273929"/>
            <a:ext cx="448718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400" u="sng" dirty="0">
                <a:solidFill>
                  <a:srgbClr val="0000FF"/>
                </a:solidFill>
                <a:latin typeface="Arial"/>
                <a:ea typeface="ＭＳ Ｐゴシック"/>
                <a:cs typeface="Arial"/>
              </a:rPr>
              <a:t>Source: </a:t>
            </a:r>
            <a:r>
              <a:rPr lang="en-GB" sz="1400" u="sng" dirty="0">
                <a:solidFill>
                  <a:srgbClr val="0000FF"/>
                </a:solidFill>
                <a:latin typeface="Arial"/>
                <a:ea typeface="ＭＳ Ｐゴシック"/>
                <a:cs typeface="Arial"/>
                <a:hlinkClick r:id="rId4">
                  <a:extLst>
                    <a:ext uri="{A12FA001-AC4F-418D-AE19-62706E023703}">
                      <ahyp:hlinkClr xmlns:ahyp="http://schemas.microsoft.com/office/drawing/2018/hyperlinkcolor" val="tx"/>
                    </a:ext>
                  </a:extLst>
                </a:hlinkClick>
              </a:rPr>
              <a:t>the Align recommendations</a:t>
            </a:r>
          </a:p>
        </p:txBody>
      </p:sp>
    </p:spTree>
    <p:extLst>
      <p:ext uri="{BB962C8B-B14F-4D97-AF65-F5344CB8AC3E}">
        <p14:creationId xmlns:p14="http://schemas.microsoft.com/office/powerpoint/2010/main" val="3684507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1CF9A-835A-E600-5AE3-4EC83292229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0C7D828-4233-A6BA-7D54-3FC34BA85CE6}"/>
              </a:ext>
            </a:extLst>
          </p:cNvPr>
          <p:cNvSpPr>
            <a:spLocks noGrp="1"/>
          </p:cNvSpPr>
          <p:nvPr>
            <p:ph type="body" sz="quarter" idx="10"/>
          </p:nvPr>
        </p:nvSpPr>
        <p:spPr/>
        <p:txBody>
          <a:bodyPr/>
          <a:lstStyle/>
          <a:p>
            <a:r>
              <a:rPr lang="en-GB" dirty="0"/>
              <a:t>Content check-in</a:t>
            </a:r>
          </a:p>
        </p:txBody>
      </p:sp>
      <p:sp>
        <p:nvSpPr>
          <p:cNvPr id="5" name="Text Placeholder 3">
            <a:extLst>
              <a:ext uri="{FF2B5EF4-FFF2-40B4-BE49-F238E27FC236}">
                <a16:creationId xmlns:a16="http://schemas.microsoft.com/office/drawing/2014/main" id="{7EE4DEDF-F0F9-659D-E7CC-C7A7C33995E1}"/>
              </a:ext>
            </a:extLst>
          </p:cNvPr>
          <p:cNvSpPr txBox="1">
            <a:spLocks/>
          </p:cNvSpPr>
          <p:nvPr/>
        </p:nvSpPr>
        <p:spPr>
          <a:xfrm>
            <a:off x="626881" y="1472481"/>
            <a:ext cx="6642811"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t>‘Net Primary Productivity’ is an example of a metric that assesses what aspect of biodiversity?’</a:t>
            </a:r>
          </a:p>
          <a:p>
            <a:endParaRPr lang="en-US" dirty="0"/>
          </a:p>
          <a:p>
            <a:r>
              <a:rPr lang="en-US" dirty="0"/>
              <a:t>A. Species population size</a:t>
            </a:r>
          </a:p>
          <a:p>
            <a:r>
              <a:rPr lang="en-US" dirty="0"/>
              <a:t>B. Ecosystem extent</a:t>
            </a:r>
          </a:p>
          <a:p>
            <a:r>
              <a:rPr lang="en-US" dirty="0"/>
              <a:t>C. Ecosystem condition</a:t>
            </a:r>
          </a:p>
        </p:txBody>
      </p:sp>
      <p:pic>
        <p:nvPicPr>
          <p:cNvPr id="6" name="Picture 5" descr="A tree with green leaves&#10;&#10;Description automatically generated">
            <a:extLst>
              <a:ext uri="{FF2B5EF4-FFF2-40B4-BE49-F238E27FC236}">
                <a16:creationId xmlns:a16="http://schemas.microsoft.com/office/drawing/2014/main" id="{7E97D4B9-8D9F-1829-FF1D-13FB6D893A30}"/>
              </a:ext>
            </a:extLst>
          </p:cNvPr>
          <p:cNvPicPr>
            <a:picLocks noChangeAspect="1"/>
          </p:cNvPicPr>
          <p:nvPr/>
        </p:nvPicPr>
        <p:blipFill rotWithShape="1">
          <a:blip r:embed="rId2"/>
          <a:srcRect l="-1034" t="3483" r="35355" b="2113"/>
          <a:stretch/>
        </p:blipFill>
        <p:spPr>
          <a:xfrm>
            <a:off x="7342062" y="0"/>
            <a:ext cx="4870018" cy="6480436"/>
          </a:xfrm>
          <a:prstGeom prst="rect">
            <a:avLst/>
          </a:prstGeom>
        </p:spPr>
      </p:pic>
    </p:spTree>
    <p:extLst>
      <p:ext uri="{BB962C8B-B14F-4D97-AF65-F5344CB8AC3E}">
        <p14:creationId xmlns:p14="http://schemas.microsoft.com/office/powerpoint/2010/main" val="1095321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BE42F-47CC-826C-4C4F-EE23B36C50A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7CF7FB9-074D-2B9B-1132-311B39F6D537}"/>
              </a:ext>
            </a:extLst>
          </p:cNvPr>
          <p:cNvSpPr>
            <a:spLocks noGrp="1"/>
          </p:cNvSpPr>
          <p:nvPr>
            <p:ph type="body" sz="quarter" idx="10"/>
          </p:nvPr>
        </p:nvSpPr>
        <p:spPr/>
        <p:txBody>
          <a:bodyPr/>
          <a:lstStyle/>
          <a:p>
            <a:r>
              <a:rPr lang="en-GB" dirty="0"/>
              <a:t>Content check-in</a:t>
            </a:r>
          </a:p>
        </p:txBody>
      </p:sp>
      <p:sp>
        <p:nvSpPr>
          <p:cNvPr id="5" name="Text Placeholder 3">
            <a:extLst>
              <a:ext uri="{FF2B5EF4-FFF2-40B4-BE49-F238E27FC236}">
                <a16:creationId xmlns:a16="http://schemas.microsoft.com/office/drawing/2014/main" id="{FCAE2684-1AD3-5290-70BB-D678549D4597}"/>
              </a:ext>
            </a:extLst>
          </p:cNvPr>
          <p:cNvSpPr txBox="1">
            <a:spLocks/>
          </p:cNvSpPr>
          <p:nvPr/>
        </p:nvSpPr>
        <p:spPr>
          <a:xfrm>
            <a:off x="626881" y="1472481"/>
            <a:ext cx="6642811"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t>‘Net Primary Productivity’ is an example of a metric that assesses what aspect of biodiversity?’</a:t>
            </a:r>
          </a:p>
          <a:p>
            <a:endParaRPr lang="en-US" dirty="0"/>
          </a:p>
          <a:p>
            <a:r>
              <a:rPr lang="en-US" dirty="0"/>
              <a:t>A. Species population size</a:t>
            </a:r>
          </a:p>
          <a:p>
            <a:r>
              <a:rPr lang="en-US" dirty="0"/>
              <a:t>B. Ecosystem extent</a:t>
            </a:r>
          </a:p>
          <a:p>
            <a:r>
              <a:rPr lang="en-US" b="1" dirty="0">
                <a:solidFill>
                  <a:srgbClr val="00A19B"/>
                </a:solidFill>
              </a:rPr>
              <a:t>C. Ecosystem condition</a:t>
            </a:r>
          </a:p>
        </p:txBody>
      </p:sp>
      <p:pic>
        <p:nvPicPr>
          <p:cNvPr id="6" name="Picture 5" descr="A tree with green leaves&#10;&#10;Description automatically generated">
            <a:extLst>
              <a:ext uri="{FF2B5EF4-FFF2-40B4-BE49-F238E27FC236}">
                <a16:creationId xmlns:a16="http://schemas.microsoft.com/office/drawing/2014/main" id="{26A353D0-2DF7-480A-AABB-1614BE8ECC9F}"/>
              </a:ext>
            </a:extLst>
          </p:cNvPr>
          <p:cNvPicPr>
            <a:picLocks noChangeAspect="1"/>
          </p:cNvPicPr>
          <p:nvPr/>
        </p:nvPicPr>
        <p:blipFill rotWithShape="1">
          <a:blip r:embed="rId3"/>
          <a:srcRect l="-1034" t="3483" r="35355" b="2113"/>
          <a:stretch/>
        </p:blipFill>
        <p:spPr>
          <a:xfrm>
            <a:off x="7342062" y="0"/>
            <a:ext cx="4870018" cy="6480436"/>
          </a:xfrm>
          <a:prstGeom prst="rect">
            <a:avLst/>
          </a:prstGeom>
        </p:spPr>
      </p:pic>
    </p:spTree>
    <p:extLst>
      <p:ext uri="{BB962C8B-B14F-4D97-AF65-F5344CB8AC3E}">
        <p14:creationId xmlns:p14="http://schemas.microsoft.com/office/powerpoint/2010/main" val="2613209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93524D-9552-490A-B79B-FABB48E80C80}"/>
              </a:ext>
            </a:extLst>
          </p:cNvPr>
          <p:cNvSpPr>
            <a:spLocks noGrp="1"/>
          </p:cNvSpPr>
          <p:nvPr>
            <p:ph type="body" sz="quarter" idx="10"/>
          </p:nvPr>
        </p:nvSpPr>
        <p:spPr/>
        <p:txBody>
          <a:bodyPr vert="horz" lIns="0" tIns="0" rIns="0" bIns="45720" rtlCol="0" anchor="t">
            <a:noAutofit/>
          </a:bodyPr>
          <a:lstStyle/>
          <a:p>
            <a:r>
              <a:rPr lang="en-GB">
                <a:solidFill>
                  <a:srgbClr val="009999"/>
                </a:solidFill>
                <a:ea typeface="ＭＳ Ｐゴシック"/>
              </a:rPr>
              <a:t>Typology of measurement methods</a:t>
            </a:r>
            <a:endParaRPr lang="en-GB">
              <a:solidFill>
                <a:srgbClr val="009999"/>
              </a:solidFill>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D2DF3CCD-CABE-4981-9411-6CE29CFF05A2}"/>
              </a:ext>
            </a:extLst>
          </p:cNvPr>
          <p:cNvSpPr>
            <a:spLocks noGrp="1"/>
          </p:cNvSpPr>
          <p:nvPr>
            <p:ph type="body" sz="quarter" idx="11"/>
          </p:nvPr>
        </p:nvSpPr>
        <p:spPr>
          <a:xfrm>
            <a:off x="9435495" y="2052010"/>
            <a:ext cx="2327880" cy="3189850"/>
          </a:xfrm>
        </p:spPr>
        <p:txBody>
          <a:bodyPr vert="horz" wrap="square" lIns="0" tIns="0" rIns="91416" bIns="45708" rtlCol="0" anchor="t">
            <a:noAutofit/>
          </a:bodyPr>
          <a:lstStyle/>
          <a:p>
            <a:pPr marL="285115" indent="-285115">
              <a:buFont typeface="Arial" panose="020B0604020202020204" pitchFamily="34" charset="0"/>
              <a:buChar char="•"/>
            </a:pPr>
            <a:r>
              <a:rPr lang="en-US" sz="1600" dirty="0">
                <a:ea typeface="ＭＳ Ｐゴシック"/>
              </a:rPr>
              <a:t>Assuming </a:t>
            </a:r>
            <a:r>
              <a:rPr lang="en-US" sz="1600" b="1" dirty="0">
                <a:ea typeface="ＭＳ Ｐゴシック"/>
              </a:rPr>
              <a:t>good quality data </a:t>
            </a:r>
            <a:r>
              <a:rPr lang="en-US" sz="1600" dirty="0">
                <a:ea typeface="ＭＳ Ｐゴシック"/>
              </a:rPr>
              <a:t>is collected and used </a:t>
            </a:r>
          </a:p>
          <a:p>
            <a:pPr marL="285115" indent="-285115">
              <a:buFont typeface="Arial" panose="020B0604020202020204" pitchFamily="34" charset="0"/>
              <a:buChar char="•"/>
            </a:pPr>
            <a:r>
              <a:rPr lang="en-US" sz="1600" dirty="0">
                <a:ea typeface="ＭＳ Ｐゴシック"/>
              </a:rPr>
              <a:t>General characteristics of each methodology is assessed and discussed in the next slides</a:t>
            </a:r>
          </a:p>
        </p:txBody>
      </p:sp>
      <p:pic>
        <p:nvPicPr>
          <p:cNvPr id="4" name="Picture 3">
            <a:extLst>
              <a:ext uri="{FF2B5EF4-FFF2-40B4-BE49-F238E27FC236}">
                <a16:creationId xmlns:a16="http://schemas.microsoft.com/office/drawing/2014/main" id="{38D1172C-E1CD-4A55-9800-5C367938B233}"/>
              </a:ext>
            </a:extLst>
          </p:cNvPr>
          <p:cNvPicPr/>
          <p:nvPr/>
        </p:nvPicPr>
        <p:blipFill rotWithShape="1">
          <a:blip r:embed="rId3">
            <a:extLst>
              <a:ext uri="{28A0092B-C50C-407E-A947-70E740481C1C}">
                <a14:useLocalDpi xmlns:a14="http://schemas.microsoft.com/office/drawing/2010/main" val="0"/>
              </a:ext>
            </a:extLst>
          </a:blip>
          <a:srcRect/>
          <a:stretch/>
        </p:blipFill>
        <p:spPr>
          <a:xfrm>
            <a:off x="228599" y="1492443"/>
            <a:ext cx="9346721" cy="4863907"/>
          </a:xfrm>
          <a:prstGeom prst="rect">
            <a:avLst/>
          </a:prstGeom>
        </p:spPr>
      </p:pic>
      <p:sp>
        <p:nvSpPr>
          <p:cNvPr id="3" name="TextBox 6">
            <a:extLst>
              <a:ext uri="{FF2B5EF4-FFF2-40B4-BE49-F238E27FC236}">
                <a16:creationId xmlns:a16="http://schemas.microsoft.com/office/drawing/2014/main" id="{004A0867-CB9E-83F1-3F9A-A3F15FF6241E}"/>
              </a:ext>
            </a:extLst>
          </p:cNvPr>
          <p:cNvSpPr txBox="1"/>
          <p:nvPr/>
        </p:nvSpPr>
        <p:spPr>
          <a:xfrm>
            <a:off x="7939398" y="6397430"/>
            <a:ext cx="448718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400" u="sng" dirty="0">
                <a:solidFill>
                  <a:srgbClr val="0000FF"/>
                </a:solidFill>
                <a:latin typeface="Arial"/>
                <a:ea typeface="ＭＳ Ｐゴシック"/>
                <a:cs typeface="Arial"/>
              </a:rPr>
              <a:t>Source: </a:t>
            </a:r>
            <a:r>
              <a:rPr lang="en-GB" sz="1400" u="sng" dirty="0">
                <a:solidFill>
                  <a:srgbClr val="0000FF"/>
                </a:solidFill>
                <a:latin typeface="Arial"/>
                <a:ea typeface="ＭＳ Ｐゴシック"/>
                <a:cs typeface="Arial"/>
                <a:hlinkClick r:id="rId4">
                  <a:extLst>
                    <a:ext uri="{A12FA001-AC4F-418D-AE19-62706E023703}">
                      <ahyp:hlinkClr xmlns:ahyp="http://schemas.microsoft.com/office/drawing/2018/hyperlinkcolor" val="tx"/>
                    </a:ext>
                  </a:extLst>
                </a:hlinkClick>
              </a:rPr>
              <a:t>the Align recommendations</a:t>
            </a:r>
          </a:p>
        </p:txBody>
      </p:sp>
    </p:spTree>
    <p:extLst>
      <p:ext uri="{BB962C8B-B14F-4D97-AF65-F5344CB8AC3E}">
        <p14:creationId xmlns:p14="http://schemas.microsoft.com/office/powerpoint/2010/main" val="2564776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590EB1-F6A8-6423-864A-32CF823B2D5E}"/>
              </a:ext>
            </a:extLst>
          </p:cNvPr>
          <p:cNvSpPr>
            <a:spLocks noGrp="1"/>
          </p:cNvSpPr>
          <p:nvPr>
            <p:ph type="body" sz="quarter" idx="10"/>
          </p:nvPr>
        </p:nvSpPr>
        <p:spPr/>
        <p:txBody>
          <a:bodyPr/>
          <a:lstStyle/>
          <a:p>
            <a:r>
              <a:rPr lang="en-US"/>
              <a:t>Data types</a:t>
            </a:r>
          </a:p>
        </p:txBody>
      </p:sp>
      <p:sp>
        <p:nvSpPr>
          <p:cNvPr id="4" name="Text Placeholder 3">
            <a:extLst>
              <a:ext uri="{FF2B5EF4-FFF2-40B4-BE49-F238E27FC236}">
                <a16:creationId xmlns:a16="http://schemas.microsoft.com/office/drawing/2014/main" id="{F8330180-C048-E86B-22F2-4C8BC6B682DF}"/>
              </a:ext>
            </a:extLst>
          </p:cNvPr>
          <p:cNvSpPr>
            <a:spLocks noGrp="1"/>
          </p:cNvSpPr>
          <p:nvPr>
            <p:ph type="body" sz="quarter" idx="12"/>
          </p:nvPr>
        </p:nvSpPr>
        <p:spPr>
          <a:xfrm>
            <a:off x="550654" y="3714129"/>
            <a:ext cx="2974599" cy="2109155"/>
          </a:xfrm>
        </p:spPr>
        <p:txBody>
          <a:bodyPr/>
          <a:lstStyle/>
          <a:p>
            <a:r>
              <a:rPr lang="en-US" sz="1800"/>
              <a:t>Primary data</a:t>
            </a:r>
          </a:p>
          <a:p>
            <a:pPr marL="342900" indent="-342900">
              <a:buFont typeface="Wingdings" panose="05000000000000000000" pitchFamily="2" charset="2"/>
              <a:buChar char="§"/>
            </a:pPr>
            <a:r>
              <a:rPr lang="en-US" sz="1800"/>
              <a:t>Collected in situ</a:t>
            </a:r>
          </a:p>
          <a:p>
            <a:pPr marL="342900" indent="-342900">
              <a:buFont typeface="Wingdings" panose="05000000000000000000" pitchFamily="2" charset="2"/>
              <a:buChar char="§"/>
            </a:pPr>
            <a:r>
              <a:rPr lang="en-US" sz="1800"/>
              <a:t>From primary sources: using ‘on the ground’ surveys, remote sensing, eDNA, bioacoustics, …</a:t>
            </a:r>
          </a:p>
        </p:txBody>
      </p:sp>
      <p:pic>
        <p:nvPicPr>
          <p:cNvPr id="5" name="Picture 4">
            <a:extLst>
              <a:ext uri="{FF2B5EF4-FFF2-40B4-BE49-F238E27FC236}">
                <a16:creationId xmlns:a16="http://schemas.microsoft.com/office/drawing/2014/main" id="{A7CB4EEE-22C9-6995-A2E5-0CA49F8E2885}"/>
              </a:ext>
            </a:extLst>
          </p:cNvPr>
          <p:cNvPicPr/>
          <p:nvPr/>
        </p:nvPicPr>
        <p:blipFill rotWithShape="1">
          <a:blip r:embed="rId3">
            <a:extLst>
              <a:ext uri="{28A0092B-C50C-407E-A947-70E740481C1C}">
                <a14:useLocalDpi xmlns:a14="http://schemas.microsoft.com/office/drawing/2010/main" val="0"/>
              </a:ext>
            </a:extLst>
          </a:blip>
          <a:srcRect l="757" t="21291" r="-757" b="53176"/>
          <a:stretch/>
        </p:blipFill>
        <p:spPr>
          <a:xfrm>
            <a:off x="550654" y="1403969"/>
            <a:ext cx="10235443" cy="1333309"/>
          </a:xfrm>
          <a:prstGeom prst="rect">
            <a:avLst/>
          </a:prstGeom>
        </p:spPr>
      </p:pic>
      <p:cxnSp>
        <p:nvCxnSpPr>
          <p:cNvPr id="7" name="Straight Arrow Connector 6">
            <a:extLst>
              <a:ext uri="{FF2B5EF4-FFF2-40B4-BE49-F238E27FC236}">
                <a16:creationId xmlns:a16="http://schemas.microsoft.com/office/drawing/2014/main" id="{C37B2ECB-33EC-5605-C7CC-13E45B9489CF}"/>
              </a:ext>
            </a:extLst>
          </p:cNvPr>
          <p:cNvCxnSpPr>
            <a:cxnSpLocks/>
            <a:stCxn id="19" idx="3"/>
          </p:cNvCxnSpPr>
          <p:nvPr/>
        </p:nvCxnSpPr>
        <p:spPr>
          <a:xfrm flipH="1">
            <a:off x="2542144" y="2489989"/>
            <a:ext cx="1596027" cy="106267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 Placeholder 3">
            <a:extLst>
              <a:ext uri="{FF2B5EF4-FFF2-40B4-BE49-F238E27FC236}">
                <a16:creationId xmlns:a16="http://schemas.microsoft.com/office/drawing/2014/main" id="{28AB5049-A469-507D-B314-FD2EB9DC55E2}"/>
              </a:ext>
            </a:extLst>
          </p:cNvPr>
          <p:cNvSpPr txBox="1">
            <a:spLocks/>
          </p:cNvSpPr>
          <p:nvPr/>
        </p:nvSpPr>
        <p:spPr>
          <a:xfrm>
            <a:off x="3835116" y="3714128"/>
            <a:ext cx="4262136" cy="2109155"/>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sz="1800"/>
              <a:t>Secondary state data:</a:t>
            </a:r>
          </a:p>
          <a:p>
            <a:pPr marL="342900" indent="-342900">
              <a:lnSpc>
                <a:spcPct val="100000"/>
              </a:lnSpc>
              <a:spcBef>
                <a:spcPts val="600"/>
              </a:spcBef>
              <a:buFont typeface="Wingdings" panose="05000000000000000000" pitchFamily="2" charset="2"/>
              <a:buChar char="§"/>
            </a:pPr>
            <a:r>
              <a:rPr lang="en-US" sz="1800"/>
              <a:t>Already available data that has been collected for broader purpose</a:t>
            </a:r>
          </a:p>
          <a:p>
            <a:pPr marL="342900" indent="-342900">
              <a:lnSpc>
                <a:spcPct val="100000"/>
              </a:lnSpc>
              <a:spcBef>
                <a:spcPts val="600"/>
              </a:spcBef>
              <a:buFont typeface="Wingdings" panose="05000000000000000000" pitchFamily="2" charset="2"/>
              <a:buChar char="§"/>
            </a:pPr>
            <a:r>
              <a:rPr lang="en-US" sz="1800"/>
              <a:t>E.g. geospatial data layers (via models or through remote sensing) </a:t>
            </a:r>
          </a:p>
          <a:p>
            <a:pPr marL="342900" indent="-342900">
              <a:lnSpc>
                <a:spcPct val="100000"/>
              </a:lnSpc>
              <a:spcBef>
                <a:spcPts val="600"/>
              </a:spcBef>
              <a:buFont typeface="Wingdings" panose="05000000000000000000" pitchFamily="2" charset="2"/>
              <a:buChar char="§"/>
            </a:pPr>
            <a:r>
              <a:rPr lang="en-US" sz="1800"/>
              <a:t>Example species: threat status</a:t>
            </a:r>
          </a:p>
          <a:p>
            <a:pPr marL="342900" indent="-342900">
              <a:lnSpc>
                <a:spcPct val="100000"/>
              </a:lnSpc>
              <a:spcBef>
                <a:spcPts val="600"/>
              </a:spcBef>
              <a:buFont typeface="Wingdings" panose="05000000000000000000" pitchFamily="2" charset="2"/>
              <a:buChar char="§"/>
            </a:pPr>
            <a:r>
              <a:rPr lang="en-US" sz="1800"/>
              <a:t>Example ecosystem: levels of habitat fragmentation and connectivity</a:t>
            </a:r>
          </a:p>
          <a:p>
            <a:pPr marL="342900" indent="-342900">
              <a:buFont typeface="Wingdings" panose="05000000000000000000" pitchFamily="2" charset="2"/>
              <a:buChar char="§"/>
            </a:pPr>
            <a:endParaRPr lang="en-US" sz="1800"/>
          </a:p>
          <a:p>
            <a:pPr marL="342900" indent="-342900">
              <a:buFont typeface="Wingdings" panose="05000000000000000000" pitchFamily="2" charset="2"/>
              <a:buChar char="§"/>
            </a:pPr>
            <a:endParaRPr lang="en-US" sz="1800"/>
          </a:p>
        </p:txBody>
      </p:sp>
      <p:sp>
        <p:nvSpPr>
          <p:cNvPr id="10" name="Text Placeholder 3">
            <a:extLst>
              <a:ext uri="{FF2B5EF4-FFF2-40B4-BE49-F238E27FC236}">
                <a16:creationId xmlns:a16="http://schemas.microsoft.com/office/drawing/2014/main" id="{43BCAFD6-9BCD-D9F5-F37F-0AD08147386D}"/>
              </a:ext>
            </a:extLst>
          </p:cNvPr>
          <p:cNvSpPr txBox="1">
            <a:spLocks/>
          </p:cNvSpPr>
          <p:nvPr/>
        </p:nvSpPr>
        <p:spPr>
          <a:xfrm>
            <a:off x="8407115" y="3714128"/>
            <a:ext cx="3131167" cy="2109155"/>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sz="1800"/>
              <a:t>Modelled pressure-state data:</a:t>
            </a:r>
          </a:p>
          <a:p>
            <a:pPr marL="342900" indent="-342900">
              <a:buFont typeface="Wingdings" panose="05000000000000000000" pitchFamily="2" charset="2"/>
              <a:buChar char="§"/>
            </a:pPr>
            <a:r>
              <a:rPr lang="en-US" sz="1800"/>
              <a:t>Based on model</a:t>
            </a:r>
          </a:p>
          <a:p>
            <a:pPr marL="342900" indent="-342900">
              <a:buFont typeface="Wingdings" panose="05000000000000000000" pitchFamily="2" charset="2"/>
              <a:buChar char="§"/>
            </a:pPr>
            <a:r>
              <a:rPr lang="en-US" sz="1800"/>
              <a:t>More accurate when using directly measured primary pressure data vs sector averages to feed the model</a:t>
            </a:r>
          </a:p>
        </p:txBody>
      </p:sp>
      <p:cxnSp>
        <p:nvCxnSpPr>
          <p:cNvPr id="11" name="Straight Arrow Connector 10">
            <a:extLst>
              <a:ext uri="{FF2B5EF4-FFF2-40B4-BE49-F238E27FC236}">
                <a16:creationId xmlns:a16="http://schemas.microsoft.com/office/drawing/2014/main" id="{6F4A6961-D7F1-3F43-ADFC-5E8AD8B25A0C}"/>
              </a:ext>
            </a:extLst>
          </p:cNvPr>
          <p:cNvCxnSpPr>
            <a:cxnSpLocks/>
            <a:stCxn id="16" idx="4"/>
          </p:cNvCxnSpPr>
          <p:nvPr/>
        </p:nvCxnSpPr>
        <p:spPr>
          <a:xfrm flipH="1">
            <a:off x="5513444" y="2382777"/>
            <a:ext cx="431185" cy="128169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A336E15-0338-7AF6-05E8-3AFF0D151D01}"/>
              </a:ext>
            </a:extLst>
          </p:cNvPr>
          <p:cNvCxnSpPr>
            <a:cxnSpLocks/>
          </p:cNvCxnSpPr>
          <p:nvPr/>
        </p:nvCxnSpPr>
        <p:spPr>
          <a:xfrm>
            <a:off x="9383350" y="2601496"/>
            <a:ext cx="0" cy="101332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FA2CDCA7-7457-CE15-5CFE-C7C0EC5E80C4}"/>
              </a:ext>
            </a:extLst>
          </p:cNvPr>
          <p:cNvSpPr/>
          <p:nvPr/>
        </p:nvSpPr>
        <p:spPr>
          <a:xfrm>
            <a:off x="5436606" y="2070624"/>
            <a:ext cx="1016046" cy="312153"/>
          </a:xfrm>
          <a:prstGeom prst="ellips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C43F27F-5157-2958-981D-3F1B4A39C99A}"/>
              </a:ext>
            </a:extLst>
          </p:cNvPr>
          <p:cNvSpPr/>
          <p:nvPr/>
        </p:nvSpPr>
        <p:spPr>
          <a:xfrm>
            <a:off x="8875327" y="2289343"/>
            <a:ext cx="1016046" cy="312153"/>
          </a:xfrm>
          <a:prstGeom prst="ellips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B7512454-D76C-BDCB-6068-E547BC034704}"/>
              </a:ext>
            </a:extLst>
          </p:cNvPr>
          <p:cNvSpPr/>
          <p:nvPr/>
        </p:nvSpPr>
        <p:spPr>
          <a:xfrm>
            <a:off x="3989375" y="2223550"/>
            <a:ext cx="1016046" cy="312153"/>
          </a:xfrm>
          <a:prstGeom prst="ellips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 name="Straight Arrow Connector 2">
            <a:extLst>
              <a:ext uri="{FF2B5EF4-FFF2-40B4-BE49-F238E27FC236}">
                <a16:creationId xmlns:a16="http://schemas.microsoft.com/office/drawing/2014/main" id="{CAF415C6-6906-8540-682B-0CACF3C964CA}"/>
              </a:ext>
            </a:extLst>
          </p:cNvPr>
          <p:cNvCxnSpPr>
            <a:cxnSpLocks/>
          </p:cNvCxnSpPr>
          <p:nvPr/>
        </p:nvCxnSpPr>
        <p:spPr>
          <a:xfrm flipH="1">
            <a:off x="5796951" y="2382777"/>
            <a:ext cx="2869798" cy="123204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6" name="TextBox 6">
            <a:extLst>
              <a:ext uri="{FF2B5EF4-FFF2-40B4-BE49-F238E27FC236}">
                <a16:creationId xmlns:a16="http://schemas.microsoft.com/office/drawing/2014/main" id="{CF1685D1-FD24-0557-7BE8-585DC480703C}"/>
              </a:ext>
            </a:extLst>
          </p:cNvPr>
          <p:cNvSpPr txBox="1"/>
          <p:nvPr/>
        </p:nvSpPr>
        <p:spPr>
          <a:xfrm>
            <a:off x="7994849" y="6492356"/>
            <a:ext cx="448718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400" u="sng" dirty="0">
                <a:solidFill>
                  <a:srgbClr val="0000FF"/>
                </a:solidFill>
                <a:latin typeface="Arial"/>
                <a:ea typeface="ＭＳ Ｐゴシック"/>
                <a:cs typeface="Arial"/>
              </a:rPr>
              <a:t>Source: </a:t>
            </a:r>
            <a:r>
              <a:rPr lang="en-GB" sz="1400" u="sng" dirty="0">
                <a:solidFill>
                  <a:srgbClr val="0000FF"/>
                </a:solidFill>
                <a:latin typeface="Arial"/>
                <a:ea typeface="ＭＳ Ｐゴシック"/>
                <a:cs typeface="Arial"/>
                <a:hlinkClick r:id="rId4">
                  <a:extLst>
                    <a:ext uri="{A12FA001-AC4F-418D-AE19-62706E023703}">
                      <ahyp:hlinkClr xmlns:ahyp="http://schemas.microsoft.com/office/drawing/2018/hyperlinkcolor" val="tx"/>
                    </a:ext>
                  </a:extLst>
                </a:hlinkClick>
              </a:rPr>
              <a:t>the Align recommendations</a:t>
            </a:r>
          </a:p>
        </p:txBody>
      </p:sp>
    </p:spTree>
    <p:extLst>
      <p:ext uri="{BB962C8B-B14F-4D97-AF65-F5344CB8AC3E}">
        <p14:creationId xmlns:p14="http://schemas.microsoft.com/office/powerpoint/2010/main" val="847851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51A73C-9D7A-C74E-F8DD-EBDBF158E127}"/>
              </a:ext>
            </a:extLst>
          </p:cNvPr>
          <p:cNvSpPr>
            <a:spLocks noGrp="1"/>
          </p:cNvSpPr>
          <p:nvPr>
            <p:ph type="body" sz="quarter" idx="10"/>
          </p:nvPr>
        </p:nvSpPr>
        <p:spPr/>
        <p:txBody>
          <a:bodyPr/>
          <a:lstStyle/>
          <a:p>
            <a:r>
              <a:rPr lang="en-US"/>
              <a:t>General characteristics of methodology</a:t>
            </a:r>
          </a:p>
        </p:txBody>
      </p:sp>
      <p:sp>
        <p:nvSpPr>
          <p:cNvPr id="4" name="Text Placeholder 3">
            <a:extLst>
              <a:ext uri="{FF2B5EF4-FFF2-40B4-BE49-F238E27FC236}">
                <a16:creationId xmlns:a16="http://schemas.microsoft.com/office/drawing/2014/main" id="{88434DF4-6E04-0034-E3A1-6643BD3D5C38}"/>
              </a:ext>
            </a:extLst>
          </p:cNvPr>
          <p:cNvSpPr>
            <a:spLocks noGrp="1"/>
          </p:cNvSpPr>
          <p:nvPr>
            <p:ph type="body" sz="quarter" idx="12"/>
          </p:nvPr>
        </p:nvSpPr>
        <p:spPr/>
        <p:txBody>
          <a:bodyPr/>
          <a:lstStyle/>
          <a:p>
            <a:endParaRPr lang="en-US"/>
          </a:p>
        </p:txBody>
      </p:sp>
      <p:pic>
        <p:nvPicPr>
          <p:cNvPr id="5" name="Picture 4">
            <a:extLst>
              <a:ext uri="{FF2B5EF4-FFF2-40B4-BE49-F238E27FC236}">
                <a16:creationId xmlns:a16="http://schemas.microsoft.com/office/drawing/2014/main" id="{0DEE60B1-67EB-1BDB-ED72-FCDFD68CE6C1}"/>
              </a:ext>
            </a:extLst>
          </p:cNvPr>
          <p:cNvPicPr/>
          <p:nvPr/>
        </p:nvPicPr>
        <p:blipFill rotWithShape="1">
          <a:blip r:embed="rId3">
            <a:extLst>
              <a:ext uri="{28A0092B-C50C-407E-A947-70E740481C1C}">
                <a14:useLocalDpi xmlns:a14="http://schemas.microsoft.com/office/drawing/2010/main" val="0"/>
              </a:ext>
            </a:extLst>
          </a:blip>
          <a:srcRect l="213" t="46415" r="-213" b="1068"/>
          <a:stretch/>
        </p:blipFill>
        <p:spPr>
          <a:xfrm>
            <a:off x="205131" y="2282371"/>
            <a:ext cx="11292131" cy="3025449"/>
          </a:xfrm>
          <a:prstGeom prst="rect">
            <a:avLst/>
          </a:prstGeom>
        </p:spPr>
      </p:pic>
      <p:sp>
        <p:nvSpPr>
          <p:cNvPr id="3" name="TextBox 6">
            <a:extLst>
              <a:ext uri="{FF2B5EF4-FFF2-40B4-BE49-F238E27FC236}">
                <a16:creationId xmlns:a16="http://schemas.microsoft.com/office/drawing/2014/main" id="{43850DB8-C78A-462C-07BE-DA8906868D0D}"/>
              </a:ext>
            </a:extLst>
          </p:cNvPr>
          <p:cNvSpPr txBox="1"/>
          <p:nvPr/>
        </p:nvSpPr>
        <p:spPr>
          <a:xfrm>
            <a:off x="7976721" y="6273929"/>
            <a:ext cx="448718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400" u="sng" dirty="0">
                <a:solidFill>
                  <a:srgbClr val="0000FF"/>
                </a:solidFill>
                <a:latin typeface="Arial"/>
                <a:ea typeface="ＭＳ Ｐゴシック"/>
                <a:cs typeface="Arial"/>
              </a:rPr>
              <a:t>Source: </a:t>
            </a:r>
            <a:r>
              <a:rPr lang="en-GB" sz="1400" u="sng" dirty="0">
                <a:solidFill>
                  <a:srgbClr val="0000FF"/>
                </a:solidFill>
                <a:latin typeface="Arial"/>
                <a:ea typeface="ＭＳ Ｐゴシック"/>
                <a:cs typeface="Arial"/>
                <a:hlinkClick r:id="rId4">
                  <a:extLst>
                    <a:ext uri="{A12FA001-AC4F-418D-AE19-62706E023703}">
                      <ahyp:hlinkClr xmlns:ahyp="http://schemas.microsoft.com/office/drawing/2018/hyperlinkcolor" val="tx"/>
                    </a:ext>
                  </a:extLst>
                </a:hlinkClick>
              </a:rPr>
              <a:t>the Align recommendations</a:t>
            </a:r>
          </a:p>
        </p:txBody>
      </p:sp>
    </p:spTree>
    <p:extLst>
      <p:ext uri="{BB962C8B-B14F-4D97-AF65-F5344CB8AC3E}">
        <p14:creationId xmlns:p14="http://schemas.microsoft.com/office/powerpoint/2010/main" val="1609818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084A3B-E457-168B-93C1-82778CFED7FB}"/>
              </a:ext>
            </a:extLst>
          </p:cNvPr>
          <p:cNvSpPr>
            <a:spLocks noGrp="1"/>
          </p:cNvSpPr>
          <p:nvPr>
            <p:ph type="body" sz="quarter" idx="10"/>
          </p:nvPr>
        </p:nvSpPr>
        <p:spPr/>
        <p:txBody>
          <a:bodyPr/>
          <a:lstStyle/>
          <a:p>
            <a:r>
              <a:rPr lang="en-US"/>
              <a:t>Overview general characteristics</a:t>
            </a:r>
          </a:p>
        </p:txBody>
      </p:sp>
      <p:sp>
        <p:nvSpPr>
          <p:cNvPr id="3" name="Text Placeholder 2">
            <a:extLst>
              <a:ext uri="{FF2B5EF4-FFF2-40B4-BE49-F238E27FC236}">
                <a16:creationId xmlns:a16="http://schemas.microsoft.com/office/drawing/2014/main" id="{30A51E84-5AE8-3C81-E49C-13EC83B86C4E}"/>
              </a:ext>
            </a:extLst>
          </p:cNvPr>
          <p:cNvSpPr>
            <a:spLocks noGrp="1"/>
          </p:cNvSpPr>
          <p:nvPr>
            <p:ph type="body" sz="quarter" idx="11"/>
          </p:nvPr>
        </p:nvSpPr>
        <p:spPr/>
        <p:txBody>
          <a:bodyPr/>
          <a:lstStyle/>
          <a:p>
            <a:endParaRPr lang="en-US"/>
          </a:p>
        </p:txBody>
      </p:sp>
      <p:sp>
        <p:nvSpPr>
          <p:cNvPr id="4" name="Text Placeholder 3">
            <a:extLst>
              <a:ext uri="{FF2B5EF4-FFF2-40B4-BE49-F238E27FC236}">
                <a16:creationId xmlns:a16="http://schemas.microsoft.com/office/drawing/2014/main" id="{E6F628E7-C227-C7BF-92D2-A899465B8C2E}"/>
              </a:ext>
            </a:extLst>
          </p:cNvPr>
          <p:cNvSpPr>
            <a:spLocks noGrp="1"/>
          </p:cNvSpPr>
          <p:nvPr>
            <p:ph type="body" sz="quarter" idx="12"/>
          </p:nvPr>
        </p:nvSpPr>
        <p:spPr/>
        <p:txBody>
          <a:bodyPr/>
          <a:lstStyle/>
          <a:p>
            <a:endParaRPr lang="en-US"/>
          </a:p>
        </p:txBody>
      </p:sp>
      <p:pic>
        <p:nvPicPr>
          <p:cNvPr id="6" name="Picture 5">
            <a:extLst>
              <a:ext uri="{FF2B5EF4-FFF2-40B4-BE49-F238E27FC236}">
                <a16:creationId xmlns:a16="http://schemas.microsoft.com/office/drawing/2014/main" id="{58AE542B-932F-7C3C-2814-385158552DFA}"/>
              </a:ext>
            </a:extLst>
          </p:cNvPr>
          <p:cNvPicPr>
            <a:picLocks noChangeAspect="1"/>
          </p:cNvPicPr>
          <p:nvPr/>
        </p:nvPicPr>
        <p:blipFill>
          <a:blip r:embed="rId3"/>
          <a:stretch>
            <a:fillRect/>
          </a:stretch>
        </p:blipFill>
        <p:spPr>
          <a:xfrm>
            <a:off x="414328" y="1438486"/>
            <a:ext cx="10639579" cy="4665759"/>
          </a:xfrm>
          <a:prstGeom prst="rect">
            <a:avLst/>
          </a:prstGeom>
        </p:spPr>
      </p:pic>
      <p:sp>
        <p:nvSpPr>
          <p:cNvPr id="5" name="TextBox 6">
            <a:extLst>
              <a:ext uri="{FF2B5EF4-FFF2-40B4-BE49-F238E27FC236}">
                <a16:creationId xmlns:a16="http://schemas.microsoft.com/office/drawing/2014/main" id="{C49708BA-E42B-091B-CF8A-F6B550A67413}"/>
              </a:ext>
            </a:extLst>
          </p:cNvPr>
          <p:cNvSpPr txBox="1"/>
          <p:nvPr/>
        </p:nvSpPr>
        <p:spPr>
          <a:xfrm>
            <a:off x="7976721" y="6273929"/>
            <a:ext cx="448718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400" u="sng" dirty="0">
                <a:solidFill>
                  <a:srgbClr val="0000FF"/>
                </a:solidFill>
                <a:latin typeface="Arial"/>
                <a:ea typeface="ＭＳ Ｐゴシック"/>
                <a:cs typeface="Arial"/>
              </a:rPr>
              <a:t>Source: </a:t>
            </a:r>
            <a:r>
              <a:rPr lang="en-GB" sz="1400" u="sng" dirty="0">
                <a:solidFill>
                  <a:srgbClr val="0000FF"/>
                </a:solidFill>
                <a:latin typeface="Arial"/>
                <a:ea typeface="ＭＳ Ｐゴシック"/>
                <a:cs typeface="Arial"/>
                <a:hlinkClick r:id="rId4">
                  <a:extLst>
                    <a:ext uri="{A12FA001-AC4F-418D-AE19-62706E023703}">
                      <ahyp:hlinkClr xmlns:ahyp="http://schemas.microsoft.com/office/drawing/2018/hyperlinkcolor" val="tx"/>
                    </a:ext>
                  </a:extLst>
                </a:hlinkClick>
              </a:rPr>
              <a:t>the Align recommendations</a:t>
            </a:r>
          </a:p>
        </p:txBody>
      </p:sp>
    </p:spTree>
    <p:extLst>
      <p:ext uri="{BB962C8B-B14F-4D97-AF65-F5344CB8AC3E}">
        <p14:creationId xmlns:p14="http://schemas.microsoft.com/office/powerpoint/2010/main" val="2159148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F7A5E-36AC-0918-EFED-4FB90432C3A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A3527F0-9A5C-1A25-5C3A-0A4E314D9D42}"/>
              </a:ext>
            </a:extLst>
          </p:cNvPr>
          <p:cNvSpPr>
            <a:spLocks noGrp="1"/>
          </p:cNvSpPr>
          <p:nvPr>
            <p:ph type="body" sz="quarter" idx="10"/>
          </p:nvPr>
        </p:nvSpPr>
        <p:spPr/>
        <p:txBody>
          <a:bodyPr/>
          <a:lstStyle/>
          <a:p>
            <a:r>
              <a:rPr lang="en-US"/>
              <a:t>General characteristics of methodology</a:t>
            </a:r>
          </a:p>
        </p:txBody>
      </p:sp>
      <p:sp>
        <p:nvSpPr>
          <p:cNvPr id="3" name="Text Placeholder 2">
            <a:extLst>
              <a:ext uri="{FF2B5EF4-FFF2-40B4-BE49-F238E27FC236}">
                <a16:creationId xmlns:a16="http://schemas.microsoft.com/office/drawing/2014/main" id="{9DEF9775-AFC7-81C4-2C35-4F5BAF34869B}"/>
              </a:ext>
            </a:extLst>
          </p:cNvPr>
          <p:cNvSpPr>
            <a:spLocks noGrp="1"/>
          </p:cNvSpPr>
          <p:nvPr>
            <p:ph type="body" sz="quarter" idx="11"/>
          </p:nvPr>
        </p:nvSpPr>
        <p:spPr/>
        <p:txBody>
          <a:bodyPr/>
          <a:lstStyle/>
          <a:p>
            <a:r>
              <a:rPr lang="en-US"/>
              <a:t>A. Spatial precision of measurement</a:t>
            </a:r>
          </a:p>
        </p:txBody>
      </p:sp>
      <p:sp>
        <p:nvSpPr>
          <p:cNvPr id="5" name="Text Placeholder 3">
            <a:extLst>
              <a:ext uri="{FF2B5EF4-FFF2-40B4-BE49-F238E27FC236}">
                <a16:creationId xmlns:a16="http://schemas.microsoft.com/office/drawing/2014/main" id="{DAC95496-B83E-974C-4F32-E0C9DAECFC31}"/>
              </a:ext>
            </a:extLst>
          </p:cNvPr>
          <p:cNvSpPr txBox="1">
            <a:spLocks/>
          </p:cNvSpPr>
          <p:nvPr/>
        </p:nvSpPr>
        <p:spPr>
          <a:xfrm>
            <a:off x="433238" y="1999681"/>
            <a:ext cx="10508096"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a:t>Does it consider geographic location and biodiversity within the area?</a:t>
            </a:r>
          </a:p>
        </p:txBody>
      </p:sp>
      <p:cxnSp>
        <p:nvCxnSpPr>
          <p:cNvPr id="23" name="Straight Arrow Connector 22">
            <a:extLst>
              <a:ext uri="{FF2B5EF4-FFF2-40B4-BE49-F238E27FC236}">
                <a16:creationId xmlns:a16="http://schemas.microsoft.com/office/drawing/2014/main" id="{4180101A-8AD1-ED13-925B-7315F0AD8930}"/>
              </a:ext>
            </a:extLst>
          </p:cNvPr>
          <p:cNvCxnSpPr>
            <a:cxnSpLocks/>
          </p:cNvCxnSpPr>
          <p:nvPr/>
        </p:nvCxnSpPr>
        <p:spPr>
          <a:xfrm>
            <a:off x="5257772" y="5871003"/>
            <a:ext cx="107278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Text Placeholder 3">
            <a:extLst>
              <a:ext uri="{FF2B5EF4-FFF2-40B4-BE49-F238E27FC236}">
                <a16:creationId xmlns:a16="http://schemas.microsoft.com/office/drawing/2014/main" id="{2923CACC-FCDC-4674-C356-AF702089D93B}"/>
              </a:ext>
            </a:extLst>
          </p:cNvPr>
          <p:cNvSpPr txBox="1">
            <a:spLocks/>
          </p:cNvSpPr>
          <p:nvPr/>
        </p:nvSpPr>
        <p:spPr>
          <a:xfrm>
            <a:off x="1722800" y="5702099"/>
            <a:ext cx="2611111"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solidFill>
                  <a:schemeClr val="accent1"/>
                </a:solidFill>
              </a:rPr>
              <a:t>Low spatial precision</a:t>
            </a:r>
          </a:p>
        </p:txBody>
      </p:sp>
      <p:sp>
        <p:nvSpPr>
          <p:cNvPr id="25" name="Text Placeholder 3">
            <a:extLst>
              <a:ext uri="{FF2B5EF4-FFF2-40B4-BE49-F238E27FC236}">
                <a16:creationId xmlns:a16="http://schemas.microsoft.com/office/drawing/2014/main" id="{98335F8C-71D7-30DD-4AF5-20B514CF5766}"/>
              </a:ext>
            </a:extLst>
          </p:cNvPr>
          <p:cNvSpPr txBox="1">
            <a:spLocks/>
          </p:cNvSpPr>
          <p:nvPr/>
        </p:nvSpPr>
        <p:spPr>
          <a:xfrm>
            <a:off x="8039227" y="5712525"/>
            <a:ext cx="2611111"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solidFill>
                  <a:schemeClr val="accent1"/>
                </a:solidFill>
              </a:rPr>
              <a:t>High spatial precision</a:t>
            </a:r>
          </a:p>
        </p:txBody>
      </p:sp>
      <p:sp>
        <p:nvSpPr>
          <p:cNvPr id="31" name="Text Placeholder 3">
            <a:extLst>
              <a:ext uri="{FF2B5EF4-FFF2-40B4-BE49-F238E27FC236}">
                <a16:creationId xmlns:a16="http://schemas.microsoft.com/office/drawing/2014/main" id="{9AC83467-623E-A485-4013-E581B3D05DC7}"/>
              </a:ext>
            </a:extLst>
          </p:cNvPr>
          <p:cNvSpPr txBox="1">
            <a:spLocks/>
          </p:cNvSpPr>
          <p:nvPr/>
        </p:nvSpPr>
        <p:spPr>
          <a:xfrm>
            <a:off x="1669668" y="4276196"/>
            <a:ext cx="1137656" cy="692036"/>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solidFill>
                  <a:schemeClr val="tx1"/>
                </a:solidFill>
              </a:rPr>
              <a:t>Globa</a:t>
            </a:r>
            <a:r>
              <a:rPr lang="en-US" sz="1600" dirty="0">
                <a:solidFill>
                  <a:schemeClr val="tx1"/>
                </a:solidFill>
              </a:rPr>
              <a:t>l</a:t>
            </a:r>
            <a:endParaRPr lang="en-US" dirty="0">
              <a:solidFill>
                <a:schemeClr val="tx1"/>
              </a:solidFill>
            </a:endParaRPr>
          </a:p>
        </p:txBody>
      </p:sp>
      <p:sp>
        <p:nvSpPr>
          <p:cNvPr id="32" name="Text Placeholder 3">
            <a:extLst>
              <a:ext uri="{FF2B5EF4-FFF2-40B4-BE49-F238E27FC236}">
                <a16:creationId xmlns:a16="http://schemas.microsoft.com/office/drawing/2014/main" id="{A7D5A726-FCAB-BB82-DBCE-87D45C137AA0}"/>
              </a:ext>
            </a:extLst>
          </p:cNvPr>
          <p:cNvSpPr txBox="1">
            <a:spLocks/>
          </p:cNvSpPr>
          <p:nvPr/>
        </p:nvSpPr>
        <p:spPr>
          <a:xfrm>
            <a:off x="5525971" y="4172156"/>
            <a:ext cx="1140057" cy="350394"/>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solidFill>
                  <a:schemeClr val="tx1"/>
                </a:solidFill>
              </a:rPr>
              <a:t>Country and region</a:t>
            </a:r>
          </a:p>
        </p:txBody>
      </p:sp>
      <p:sp>
        <p:nvSpPr>
          <p:cNvPr id="34" name="Text Placeholder 3">
            <a:extLst>
              <a:ext uri="{FF2B5EF4-FFF2-40B4-BE49-F238E27FC236}">
                <a16:creationId xmlns:a16="http://schemas.microsoft.com/office/drawing/2014/main" id="{91458589-2843-A25B-6D5E-41B1A3F83A18}"/>
              </a:ext>
            </a:extLst>
          </p:cNvPr>
          <p:cNvSpPr txBox="1">
            <a:spLocks/>
          </p:cNvSpPr>
          <p:nvPr/>
        </p:nvSpPr>
        <p:spPr>
          <a:xfrm>
            <a:off x="9099501" y="4557833"/>
            <a:ext cx="1720389" cy="320087"/>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solidFill>
                  <a:schemeClr val="tx1"/>
                </a:solidFill>
              </a:rPr>
              <a:t>Specific location</a:t>
            </a:r>
          </a:p>
        </p:txBody>
      </p:sp>
      <p:pic>
        <p:nvPicPr>
          <p:cNvPr id="6" name="Graphic 5" descr="Earth globe: Africa and Europe with solid fill">
            <a:extLst>
              <a:ext uri="{FF2B5EF4-FFF2-40B4-BE49-F238E27FC236}">
                <a16:creationId xmlns:a16="http://schemas.microsoft.com/office/drawing/2014/main" id="{FEE79BDB-AA76-6E5C-A315-50D3136464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01004" y="2876552"/>
            <a:ext cx="1148340" cy="1148340"/>
          </a:xfrm>
          <a:prstGeom prst="rect">
            <a:avLst/>
          </a:prstGeom>
        </p:spPr>
      </p:pic>
      <p:pic>
        <p:nvPicPr>
          <p:cNvPr id="8" name="Graphic 7" descr="South America with solid fill">
            <a:extLst>
              <a:ext uri="{FF2B5EF4-FFF2-40B4-BE49-F238E27FC236}">
                <a16:creationId xmlns:a16="http://schemas.microsoft.com/office/drawing/2014/main" id="{6AB5F44A-D128-D093-7D31-3940FE90C2A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76024" y="2848716"/>
            <a:ext cx="1249752" cy="1249752"/>
          </a:xfrm>
          <a:prstGeom prst="rect">
            <a:avLst/>
          </a:prstGeom>
        </p:spPr>
      </p:pic>
      <p:pic>
        <p:nvPicPr>
          <p:cNvPr id="10" name="Graphic 9" descr="Palm tree with solid fill">
            <a:extLst>
              <a:ext uri="{FF2B5EF4-FFF2-40B4-BE49-F238E27FC236}">
                <a16:creationId xmlns:a16="http://schemas.microsoft.com/office/drawing/2014/main" id="{E6D5D134-90D3-9FFF-A092-43502908E57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887583" y="2722396"/>
            <a:ext cx="914400" cy="914400"/>
          </a:xfrm>
          <a:prstGeom prst="rect">
            <a:avLst/>
          </a:prstGeom>
        </p:spPr>
      </p:pic>
      <p:pic>
        <p:nvPicPr>
          <p:cNvPr id="13" name="Graphic 12" descr="Deciduous tree with solid fill">
            <a:extLst>
              <a:ext uri="{FF2B5EF4-FFF2-40B4-BE49-F238E27FC236}">
                <a16:creationId xmlns:a16="http://schemas.microsoft.com/office/drawing/2014/main" id="{02555183-A0EE-9CA1-E240-09607100C64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895256" y="2971800"/>
            <a:ext cx="914400" cy="914400"/>
          </a:xfrm>
          <a:prstGeom prst="rect">
            <a:avLst/>
          </a:prstGeom>
        </p:spPr>
      </p:pic>
      <p:pic>
        <p:nvPicPr>
          <p:cNvPr id="15" name="Graphic 14" descr="Fir tree with solid fill">
            <a:extLst>
              <a:ext uri="{FF2B5EF4-FFF2-40B4-BE49-F238E27FC236}">
                <a16:creationId xmlns:a16="http://schemas.microsoft.com/office/drawing/2014/main" id="{1DD8C86E-0A8B-87CF-7A17-5FE8FDA09D0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470276" y="3651158"/>
            <a:ext cx="914400" cy="914400"/>
          </a:xfrm>
          <a:prstGeom prst="rect">
            <a:avLst/>
          </a:prstGeom>
        </p:spPr>
      </p:pic>
    </p:spTree>
    <p:extLst>
      <p:ext uri="{BB962C8B-B14F-4D97-AF65-F5344CB8AC3E}">
        <p14:creationId xmlns:p14="http://schemas.microsoft.com/office/powerpoint/2010/main" val="1369861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462D-FCE4-289E-E16C-40870933076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6CEF495-0235-EFF4-48B2-47BAD72814B4}"/>
              </a:ext>
            </a:extLst>
          </p:cNvPr>
          <p:cNvSpPr>
            <a:spLocks noGrp="1"/>
          </p:cNvSpPr>
          <p:nvPr>
            <p:ph type="body" sz="quarter" idx="10"/>
          </p:nvPr>
        </p:nvSpPr>
        <p:spPr/>
        <p:txBody>
          <a:bodyPr/>
          <a:lstStyle/>
          <a:p>
            <a:r>
              <a:rPr lang="en-US"/>
              <a:t>General characteristics of methodology</a:t>
            </a:r>
          </a:p>
        </p:txBody>
      </p:sp>
      <p:sp>
        <p:nvSpPr>
          <p:cNvPr id="3" name="Text Placeholder 2">
            <a:extLst>
              <a:ext uri="{FF2B5EF4-FFF2-40B4-BE49-F238E27FC236}">
                <a16:creationId xmlns:a16="http://schemas.microsoft.com/office/drawing/2014/main" id="{CEEEF243-2646-231E-5463-C49C91627F71}"/>
              </a:ext>
            </a:extLst>
          </p:cNvPr>
          <p:cNvSpPr>
            <a:spLocks noGrp="1"/>
          </p:cNvSpPr>
          <p:nvPr>
            <p:ph type="body" sz="quarter" idx="11"/>
          </p:nvPr>
        </p:nvSpPr>
        <p:spPr/>
        <p:txBody>
          <a:bodyPr/>
          <a:lstStyle/>
          <a:p>
            <a:r>
              <a:rPr lang="en-US"/>
              <a:t>B. Accuracy of measurement</a:t>
            </a:r>
          </a:p>
        </p:txBody>
      </p:sp>
      <p:grpSp>
        <p:nvGrpSpPr>
          <p:cNvPr id="5" name="Group 4">
            <a:extLst>
              <a:ext uri="{FF2B5EF4-FFF2-40B4-BE49-F238E27FC236}">
                <a16:creationId xmlns:a16="http://schemas.microsoft.com/office/drawing/2014/main" id="{4A958173-2A1E-A37C-82BB-1AD5F4140A4D}"/>
              </a:ext>
            </a:extLst>
          </p:cNvPr>
          <p:cNvGrpSpPr/>
          <p:nvPr/>
        </p:nvGrpSpPr>
        <p:grpSpPr>
          <a:xfrm>
            <a:off x="725791" y="2547466"/>
            <a:ext cx="8129451" cy="3933863"/>
            <a:chOff x="1694060" y="1377629"/>
            <a:chExt cx="8129451" cy="3933863"/>
          </a:xfrm>
        </p:grpSpPr>
        <p:sp>
          <p:nvSpPr>
            <p:cNvPr id="6" name="TextBox 3">
              <a:extLst>
                <a:ext uri="{FF2B5EF4-FFF2-40B4-BE49-F238E27FC236}">
                  <a16:creationId xmlns:a16="http://schemas.microsoft.com/office/drawing/2014/main" id="{B7E8A17D-A6D6-ED34-E49E-FB6740D794F2}"/>
                </a:ext>
              </a:extLst>
            </p:cNvPr>
            <p:cNvSpPr txBox="1"/>
            <p:nvPr/>
          </p:nvSpPr>
          <p:spPr>
            <a:xfrm>
              <a:off x="6199379" y="1377629"/>
              <a:ext cx="3624132"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t>“Based on expert opinion, we predict the average abundance of birds at this site will have declined by </a:t>
              </a:r>
              <a:r>
                <a:rPr lang="en-GB" sz="1600" b="1"/>
                <a:t>20% </a:t>
              </a:r>
              <a:r>
                <a:rPr lang="en-GB" sz="1600"/>
                <a:t>compared to a pristine reference”</a:t>
              </a:r>
            </a:p>
          </p:txBody>
        </p:sp>
        <p:sp>
          <p:nvSpPr>
            <p:cNvPr id="7" name="TextBox 4">
              <a:extLst>
                <a:ext uri="{FF2B5EF4-FFF2-40B4-BE49-F238E27FC236}">
                  <a16:creationId xmlns:a16="http://schemas.microsoft.com/office/drawing/2014/main" id="{5657BD43-87FC-050F-A503-D66A4339E23B}"/>
                </a:ext>
              </a:extLst>
            </p:cNvPr>
            <p:cNvSpPr txBox="1"/>
            <p:nvPr/>
          </p:nvSpPr>
          <p:spPr>
            <a:xfrm>
              <a:off x="6199379" y="2822815"/>
              <a:ext cx="3624132"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t>“Based on modelling data from other similar sites, we estimate the decline in average abundance of birds to be </a:t>
              </a:r>
              <a:r>
                <a:rPr lang="en-GB" sz="1600" b="1"/>
                <a:t>40% </a:t>
              </a:r>
              <a:r>
                <a:rPr lang="en-GB" sz="1600"/>
                <a:t>compared to pristine reference”</a:t>
              </a:r>
            </a:p>
          </p:txBody>
        </p:sp>
        <p:sp>
          <p:nvSpPr>
            <p:cNvPr id="8" name="TextBox 5">
              <a:extLst>
                <a:ext uri="{FF2B5EF4-FFF2-40B4-BE49-F238E27FC236}">
                  <a16:creationId xmlns:a16="http://schemas.microsoft.com/office/drawing/2014/main" id="{E7943B20-5E14-0A59-D3B0-AB23195C458F}"/>
                </a:ext>
              </a:extLst>
            </p:cNvPr>
            <p:cNvSpPr txBox="1"/>
            <p:nvPr/>
          </p:nvSpPr>
          <p:spPr>
            <a:xfrm>
              <a:off x="6199379" y="4234274"/>
              <a:ext cx="3624132" cy="107721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t>“Based on field surveys, we have monitored the average abundance of birds and show a decline of </a:t>
              </a:r>
              <a:r>
                <a:rPr lang="en-GB" sz="1600" b="1"/>
                <a:t>60% </a:t>
              </a:r>
              <a:r>
                <a:rPr lang="en-GB" sz="1600"/>
                <a:t>compared to a pristine reference”</a:t>
              </a:r>
            </a:p>
          </p:txBody>
        </p:sp>
        <p:pic>
          <p:nvPicPr>
            <p:cNvPr id="9" name="Graphic 7" descr="Scientific Thought with solid fill">
              <a:extLst>
                <a:ext uri="{FF2B5EF4-FFF2-40B4-BE49-F238E27FC236}">
                  <a16:creationId xmlns:a16="http://schemas.microsoft.com/office/drawing/2014/main" id="{041FE789-2EA3-D484-05B3-D5EBFE4219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01281" y="1483909"/>
              <a:ext cx="914400" cy="914400"/>
            </a:xfrm>
            <a:prstGeom prst="rect">
              <a:avLst/>
            </a:prstGeom>
          </p:spPr>
        </p:pic>
        <p:pic>
          <p:nvPicPr>
            <p:cNvPr id="10" name="Graphic 9" descr="Internet with solid fill">
              <a:extLst>
                <a:ext uri="{FF2B5EF4-FFF2-40B4-BE49-F238E27FC236}">
                  <a16:creationId xmlns:a16="http://schemas.microsoft.com/office/drawing/2014/main" id="{27D02D4F-0D11-2E23-E1E1-F4D87EAD36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01281" y="2822815"/>
              <a:ext cx="914400" cy="914400"/>
            </a:xfrm>
            <a:prstGeom prst="rect">
              <a:avLst/>
            </a:prstGeom>
          </p:spPr>
        </p:pic>
        <p:pic>
          <p:nvPicPr>
            <p:cNvPr id="11" name="Graphic 11" descr="Binoculars with solid fill">
              <a:extLst>
                <a:ext uri="{FF2B5EF4-FFF2-40B4-BE49-F238E27FC236}">
                  <a16:creationId xmlns:a16="http://schemas.microsoft.com/office/drawing/2014/main" id="{FB9D58B7-D726-D5ED-C197-87F92334A62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001281" y="4309974"/>
              <a:ext cx="914400" cy="914400"/>
            </a:xfrm>
            <a:prstGeom prst="rect">
              <a:avLst/>
            </a:prstGeom>
          </p:spPr>
        </p:pic>
        <p:pic>
          <p:nvPicPr>
            <p:cNvPr id="12" name="Graphic 13" descr="Sparrow with solid fill">
              <a:extLst>
                <a:ext uri="{FF2B5EF4-FFF2-40B4-BE49-F238E27FC236}">
                  <a16:creationId xmlns:a16="http://schemas.microsoft.com/office/drawing/2014/main" id="{826173D6-10E2-55F1-3763-E8AE8CA68B1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895788" y="1977794"/>
              <a:ext cx="1451316" cy="1451316"/>
            </a:xfrm>
            <a:prstGeom prst="rect">
              <a:avLst/>
            </a:prstGeom>
          </p:spPr>
        </p:pic>
        <p:sp>
          <p:nvSpPr>
            <p:cNvPr id="13" name="TextBox 14">
              <a:extLst>
                <a:ext uri="{FF2B5EF4-FFF2-40B4-BE49-F238E27FC236}">
                  <a16:creationId xmlns:a16="http://schemas.microsoft.com/office/drawing/2014/main" id="{A451D905-E514-069E-FCC6-0C9C0C6DF86F}"/>
                </a:ext>
              </a:extLst>
            </p:cNvPr>
            <p:cNvSpPr txBox="1"/>
            <p:nvPr/>
          </p:nvSpPr>
          <p:spPr>
            <a:xfrm>
              <a:off x="1694060" y="3422980"/>
              <a:ext cx="2180493"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57 % decline in average abundance at a site due to business operations</a:t>
              </a:r>
            </a:p>
          </p:txBody>
        </p:sp>
        <p:cxnSp>
          <p:nvCxnSpPr>
            <p:cNvPr id="14" name="Straight Arrow Connector 13">
              <a:extLst>
                <a:ext uri="{FF2B5EF4-FFF2-40B4-BE49-F238E27FC236}">
                  <a16:creationId xmlns:a16="http://schemas.microsoft.com/office/drawing/2014/main" id="{F7286065-03DD-A47D-60B2-4FC82362901C}"/>
                </a:ext>
              </a:extLst>
            </p:cNvPr>
            <p:cNvCxnSpPr>
              <a:cxnSpLocks/>
            </p:cNvCxnSpPr>
            <p:nvPr/>
          </p:nvCxnSpPr>
          <p:spPr>
            <a:xfrm flipV="1">
              <a:off x="3874553" y="2214357"/>
              <a:ext cx="1003979" cy="5238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4180DDF-FDFF-3EB6-9E6C-E93C2BBB3E84}"/>
                </a:ext>
              </a:extLst>
            </p:cNvPr>
            <p:cNvCxnSpPr>
              <a:cxnSpLocks/>
            </p:cNvCxnSpPr>
            <p:nvPr/>
          </p:nvCxnSpPr>
          <p:spPr>
            <a:xfrm flipV="1">
              <a:off x="3874553" y="3280015"/>
              <a:ext cx="1003979"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3B6A48DB-AC5E-1E4A-7401-8010482D0B07}"/>
                </a:ext>
              </a:extLst>
            </p:cNvPr>
            <p:cNvCxnSpPr>
              <a:cxnSpLocks/>
            </p:cNvCxnSpPr>
            <p:nvPr/>
          </p:nvCxnSpPr>
          <p:spPr>
            <a:xfrm>
              <a:off x="3874553" y="3737216"/>
              <a:ext cx="1003979" cy="6847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 name="Text Placeholder 3">
            <a:extLst>
              <a:ext uri="{FF2B5EF4-FFF2-40B4-BE49-F238E27FC236}">
                <a16:creationId xmlns:a16="http://schemas.microsoft.com/office/drawing/2014/main" id="{D907A774-8C4A-301C-D3CD-B3A34B495D3E}"/>
              </a:ext>
            </a:extLst>
          </p:cNvPr>
          <p:cNvSpPr>
            <a:spLocks noGrp="1"/>
          </p:cNvSpPr>
          <p:nvPr>
            <p:ph type="body" sz="quarter" idx="12"/>
          </p:nvPr>
        </p:nvSpPr>
        <p:spPr>
          <a:xfrm>
            <a:off x="433238" y="1999681"/>
            <a:ext cx="10508096" cy="664029"/>
          </a:xfrm>
        </p:spPr>
        <p:txBody>
          <a:bodyPr/>
          <a:lstStyle/>
          <a:p>
            <a:r>
              <a:rPr lang="en-US" dirty="0"/>
              <a:t>How well the measurement reflects changes that are occurring on the ground</a:t>
            </a:r>
          </a:p>
        </p:txBody>
      </p:sp>
      <p:cxnSp>
        <p:nvCxnSpPr>
          <p:cNvPr id="21" name="Straight Arrow Connector 20">
            <a:extLst>
              <a:ext uri="{FF2B5EF4-FFF2-40B4-BE49-F238E27FC236}">
                <a16:creationId xmlns:a16="http://schemas.microsoft.com/office/drawing/2014/main" id="{A97251E3-8FF4-3728-CE45-3D9AAB80767C}"/>
              </a:ext>
            </a:extLst>
          </p:cNvPr>
          <p:cNvCxnSpPr>
            <a:cxnSpLocks/>
          </p:cNvCxnSpPr>
          <p:nvPr/>
        </p:nvCxnSpPr>
        <p:spPr>
          <a:xfrm>
            <a:off x="10379242" y="4079641"/>
            <a:ext cx="0" cy="51317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3" name="Text Placeholder 3">
            <a:extLst>
              <a:ext uri="{FF2B5EF4-FFF2-40B4-BE49-F238E27FC236}">
                <a16:creationId xmlns:a16="http://schemas.microsoft.com/office/drawing/2014/main" id="{CDF49493-D3F1-7DF3-B3B2-8E50F0B2B441}"/>
              </a:ext>
            </a:extLst>
          </p:cNvPr>
          <p:cNvSpPr txBox="1">
            <a:spLocks/>
          </p:cNvSpPr>
          <p:nvPr/>
        </p:nvSpPr>
        <p:spPr>
          <a:xfrm>
            <a:off x="9604460" y="3403387"/>
            <a:ext cx="1861634"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a:solidFill>
                  <a:schemeClr val="accent1"/>
                </a:solidFill>
              </a:rPr>
              <a:t>Low accuracy</a:t>
            </a:r>
          </a:p>
        </p:txBody>
      </p:sp>
      <p:sp>
        <p:nvSpPr>
          <p:cNvPr id="24" name="Text Placeholder 3">
            <a:extLst>
              <a:ext uri="{FF2B5EF4-FFF2-40B4-BE49-F238E27FC236}">
                <a16:creationId xmlns:a16="http://schemas.microsoft.com/office/drawing/2014/main" id="{43954A56-CFB6-C3A4-BFB1-90545838ED04}"/>
              </a:ext>
            </a:extLst>
          </p:cNvPr>
          <p:cNvSpPr txBox="1">
            <a:spLocks/>
          </p:cNvSpPr>
          <p:nvPr/>
        </p:nvSpPr>
        <p:spPr>
          <a:xfrm>
            <a:off x="9604460" y="5027700"/>
            <a:ext cx="1861634"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a:solidFill>
                  <a:schemeClr val="accent1"/>
                </a:solidFill>
              </a:rPr>
              <a:t>High accuracy</a:t>
            </a:r>
          </a:p>
        </p:txBody>
      </p:sp>
    </p:spTree>
    <p:extLst>
      <p:ext uri="{BB962C8B-B14F-4D97-AF65-F5344CB8AC3E}">
        <p14:creationId xmlns:p14="http://schemas.microsoft.com/office/powerpoint/2010/main" val="1009046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0ECCE-716F-CC89-F076-BD379E298CF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A6E8064-9A3A-36BC-18DC-C3E74B62FE7D}"/>
              </a:ext>
            </a:extLst>
          </p:cNvPr>
          <p:cNvSpPr>
            <a:spLocks noGrp="1"/>
          </p:cNvSpPr>
          <p:nvPr>
            <p:ph type="body" sz="quarter" idx="10"/>
          </p:nvPr>
        </p:nvSpPr>
        <p:spPr/>
        <p:txBody>
          <a:bodyPr/>
          <a:lstStyle/>
          <a:p>
            <a:r>
              <a:rPr lang="en-US"/>
              <a:t>General characteristics of methodology</a:t>
            </a:r>
          </a:p>
        </p:txBody>
      </p:sp>
      <p:sp>
        <p:nvSpPr>
          <p:cNvPr id="3" name="Text Placeholder 2">
            <a:extLst>
              <a:ext uri="{FF2B5EF4-FFF2-40B4-BE49-F238E27FC236}">
                <a16:creationId xmlns:a16="http://schemas.microsoft.com/office/drawing/2014/main" id="{240B9AAC-C235-0058-71AB-CA0FD3E56D45}"/>
              </a:ext>
            </a:extLst>
          </p:cNvPr>
          <p:cNvSpPr>
            <a:spLocks noGrp="1"/>
          </p:cNvSpPr>
          <p:nvPr>
            <p:ph type="body" sz="quarter" idx="11"/>
          </p:nvPr>
        </p:nvSpPr>
        <p:spPr/>
        <p:txBody>
          <a:bodyPr/>
          <a:lstStyle/>
          <a:p>
            <a:r>
              <a:rPr lang="en-US"/>
              <a:t>C. Responsiveness to company mitigation</a:t>
            </a:r>
          </a:p>
        </p:txBody>
      </p:sp>
      <p:sp>
        <p:nvSpPr>
          <p:cNvPr id="4" name="Text Placeholder 3">
            <a:extLst>
              <a:ext uri="{FF2B5EF4-FFF2-40B4-BE49-F238E27FC236}">
                <a16:creationId xmlns:a16="http://schemas.microsoft.com/office/drawing/2014/main" id="{CB952C4C-AB44-13EF-E8B7-B306142A4EA2}"/>
              </a:ext>
            </a:extLst>
          </p:cNvPr>
          <p:cNvSpPr>
            <a:spLocks noGrp="1"/>
          </p:cNvSpPr>
          <p:nvPr>
            <p:ph type="body" sz="quarter" idx="12"/>
          </p:nvPr>
        </p:nvSpPr>
        <p:spPr/>
        <p:txBody>
          <a:bodyPr/>
          <a:lstStyle/>
          <a:p>
            <a:r>
              <a:rPr lang="en-US"/>
              <a:t>Whether the approach produces a metric that can change over time in response to changes in the company</a:t>
            </a:r>
          </a:p>
        </p:txBody>
      </p:sp>
      <p:pic>
        <p:nvPicPr>
          <p:cNvPr id="5" name="Graphic 4" descr="Internet with solid fill">
            <a:extLst>
              <a:ext uri="{FF2B5EF4-FFF2-40B4-BE49-F238E27FC236}">
                <a16:creationId xmlns:a16="http://schemas.microsoft.com/office/drawing/2014/main" id="{013A94BD-D8AD-C6E0-5D43-4877E8DD4CC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74061" y="3353504"/>
            <a:ext cx="914400" cy="914400"/>
          </a:xfrm>
          <a:prstGeom prst="rect">
            <a:avLst/>
          </a:prstGeom>
        </p:spPr>
      </p:pic>
      <p:sp>
        <p:nvSpPr>
          <p:cNvPr id="6" name="TextBox 4">
            <a:extLst>
              <a:ext uri="{FF2B5EF4-FFF2-40B4-BE49-F238E27FC236}">
                <a16:creationId xmlns:a16="http://schemas.microsoft.com/office/drawing/2014/main" id="{6EFBEB37-CE69-8B63-3898-7A23034D1AC8}"/>
              </a:ext>
            </a:extLst>
          </p:cNvPr>
          <p:cNvSpPr txBox="1"/>
          <p:nvPr/>
        </p:nvSpPr>
        <p:spPr>
          <a:xfrm>
            <a:off x="5220661" y="3436907"/>
            <a:ext cx="4055685" cy="132343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t>“Models based on modelling data from sites of similar high-level land use type"</a:t>
            </a:r>
            <a:endParaRPr lang="en-GB" sz="1600" dirty="0">
              <a:cs typeface="Calibri"/>
            </a:endParaRPr>
          </a:p>
          <a:p>
            <a:endParaRPr lang="en-GB" sz="1600" dirty="0">
              <a:cs typeface="Calibri"/>
            </a:endParaRPr>
          </a:p>
          <a:p>
            <a:r>
              <a:rPr lang="en-GB" sz="1600" dirty="0">
                <a:cs typeface="Calibri"/>
              </a:rPr>
              <a:t>"Spatial data layer from 5 years ago showing species ranges"</a:t>
            </a:r>
          </a:p>
        </p:txBody>
      </p:sp>
      <p:pic>
        <p:nvPicPr>
          <p:cNvPr id="7" name="Graphic 11" descr="Binoculars with solid fill">
            <a:extLst>
              <a:ext uri="{FF2B5EF4-FFF2-40B4-BE49-F238E27FC236}">
                <a16:creationId xmlns:a16="http://schemas.microsoft.com/office/drawing/2014/main" id="{7D5F8CD5-CA39-C5E7-A790-676FDC3BBA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74061" y="4923973"/>
            <a:ext cx="914400" cy="914400"/>
          </a:xfrm>
          <a:prstGeom prst="rect">
            <a:avLst/>
          </a:prstGeom>
        </p:spPr>
      </p:pic>
      <p:sp>
        <p:nvSpPr>
          <p:cNvPr id="8" name="TextBox 5">
            <a:extLst>
              <a:ext uri="{FF2B5EF4-FFF2-40B4-BE49-F238E27FC236}">
                <a16:creationId xmlns:a16="http://schemas.microsoft.com/office/drawing/2014/main" id="{38DD5922-78BA-7612-C155-D9EB2B4CA669}"/>
              </a:ext>
            </a:extLst>
          </p:cNvPr>
          <p:cNvSpPr txBox="1"/>
          <p:nvPr/>
        </p:nvSpPr>
        <p:spPr>
          <a:xfrm>
            <a:off x="5220662" y="5088786"/>
            <a:ext cx="421209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a:t>“Based on field surveys, repeated every year during April - May”</a:t>
            </a:r>
          </a:p>
        </p:txBody>
      </p:sp>
      <p:cxnSp>
        <p:nvCxnSpPr>
          <p:cNvPr id="9" name="Straight Arrow Connector 8">
            <a:extLst>
              <a:ext uri="{FF2B5EF4-FFF2-40B4-BE49-F238E27FC236}">
                <a16:creationId xmlns:a16="http://schemas.microsoft.com/office/drawing/2014/main" id="{8FBCEA5F-2AF3-3A74-36DF-E622071C9699}"/>
              </a:ext>
            </a:extLst>
          </p:cNvPr>
          <p:cNvCxnSpPr>
            <a:cxnSpLocks/>
          </p:cNvCxnSpPr>
          <p:nvPr/>
        </p:nvCxnSpPr>
        <p:spPr>
          <a:xfrm>
            <a:off x="1981200" y="4267904"/>
            <a:ext cx="0" cy="51317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 Placeholder 3">
            <a:extLst>
              <a:ext uri="{FF2B5EF4-FFF2-40B4-BE49-F238E27FC236}">
                <a16:creationId xmlns:a16="http://schemas.microsoft.com/office/drawing/2014/main" id="{A4F53931-EDE1-18F4-D2C3-C5392EADE106}"/>
              </a:ext>
            </a:extLst>
          </p:cNvPr>
          <p:cNvSpPr txBox="1">
            <a:spLocks/>
          </p:cNvSpPr>
          <p:nvPr/>
        </p:nvSpPr>
        <p:spPr>
          <a:xfrm>
            <a:off x="857501" y="3512403"/>
            <a:ext cx="2489707"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a:solidFill>
                  <a:schemeClr val="accent1"/>
                </a:solidFill>
              </a:rPr>
              <a:t>Low responsiveness</a:t>
            </a:r>
          </a:p>
        </p:txBody>
      </p:sp>
      <p:sp>
        <p:nvSpPr>
          <p:cNvPr id="11" name="Text Placeholder 3">
            <a:extLst>
              <a:ext uri="{FF2B5EF4-FFF2-40B4-BE49-F238E27FC236}">
                <a16:creationId xmlns:a16="http://schemas.microsoft.com/office/drawing/2014/main" id="{2A47579C-1DF4-A464-9619-EA758826E705}"/>
              </a:ext>
            </a:extLst>
          </p:cNvPr>
          <p:cNvSpPr txBox="1">
            <a:spLocks/>
          </p:cNvSpPr>
          <p:nvPr/>
        </p:nvSpPr>
        <p:spPr>
          <a:xfrm>
            <a:off x="857501" y="5136716"/>
            <a:ext cx="2489705"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a:solidFill>
                  <a:schemeClr val="accent1"/>
                </a:solidFill>
              </a:rPr>
              <a:t>High responsiveness</a:t>
            </a:r>
          </a:p>
        </p:txBody>
      </p:sp>
    </p:spTree>
    <p:extLst>
      <p:ext uri="{BB962C8B-B14F-4D97-AF65-F5344CB8AC3E}">
        <p14:creationId xmlns:p14="http://schemas.microsoft.com/office/powerpoint/2010/main" val="19077075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5E758-01DA-3993-7446-D6234E8DFF0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B3D492F-70FC-5EDF-0939-405360B0B578}"/>
              </a:ext>
            </a:extLst>
          </p:cNvPr>
          <p:cNvSpPr>
            <a:spLocks noGrp="1"/>
          </p:cNvSpPr>
          <p:nvPr>
            <p:ph type="body" sz="quarter" idx="10"/>
          </p:nvPr>
        </p:nvSpPr>
        <p:spPr/>
        <p:txBody>
          <a:bodyPr/>
          <a:lstStyle/>
          <a:p>
            <a:r>
              <a:rPr lang="en-US"/>
              <a:t>General characteristics of methodology</a:t>
            </a:r>
          </a:p>
        </p:txBody>
      </p:sp>
      <p:sp>
        <p:nvSpPr>
          <p:cNvPr id="3" name="Text Placeholder 2">
            <a:extLst>
              <a:ext uri="{FF2B5EF4-FFF2-40B4-BE49-F238E27FC236}">
                <a16:creationId xmlns:a16="http://schemas.microsoft.com/office/drawing/2014/main" id="{B9AB9615-5D37-CDAD-3191-A9B209346E82}"/>
              </a:ext>
            </a:extLst>
          </p:cNvPr>
          <p:cNvSpPr>
            <a:spLocks noGrp="1"/>
          </p:cNvSpPr>
          <p:nvPr>
            <p:ph type="body" sz="quarter" idx="11"/>
          </p:nvPr>
        </p:nvSpPr>
        <p:spPr/>
        <p:txBody>
          <a:bodyPr/>
          <a:lstStyle/>
          <a:p>
            <a:r>
              <a:rPr lang="en-US"/>
              <a:t>D. Feasibility to apply at scale</a:t>
            </a:r>
          </a:p>
        </p:txBody>
      </p:sp>
      <p:sp>
        <p:nvSpPr>
          <p:cNvPr id="4" name="Text Placeholder 3">
            <a:extLst>
              <a:ext uri="{FF2B5EF4-FFF2-40B4-BE49-F238E27FC236}">
                <a16:creationId xmlns:a16="http://schemas.microsoft.com/office/drawing/2014/main" id="{060C9CA0-780C-9B5A-699E-819DD5BBA6B8}"/>
              </a:ext>
            </a:extLst>
          </p:cNvPr>
          <p:cNvSpPr>
            <a:spLocks noGrp="1"/>
          </p:cNvSpPr>
          <p:nvPr>
            <p:ph type="body" sz="quarter" idx="12"/>
          </p:nvPr>
        </p:nvSpPr>
        <p:spPr/>
        <p:txBody>
          <a:bodyPr/>
          <a:lstStyle/>
          <a:p>
            <a:r>
              <a:rPr lang="en-US" dirty="0"/>
              <a:t>Relative feasibility to apply the approach over multiple sites/across value chains/across portfolios of companies</a:t>
            </a:r>
          </a:p>
        </p:txBody>
      </p:sp>
      <p:pic>
        <p:nvPicPr>
          <p:cNvPr id="5" name="Graphic 11" descr="Binoculars with solid fill">
            <a:extLst>
              <a:ext uri="{FF2B5EF4-FFF2-40B4-BE49-F238E27FC236}">
                <a16:creationId xmlns:a16="http://schemas.microsoft.com/office/drawing/2014/main" id="{7C2E1E47-9C00-F20C-B947-61AB27088E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6845" y="3176518"/>
            <a:ext cx="914400" cy="914400"/>
          </a:xfrm>
          <a:prstGeom prst="rect">
            <a:avLst/>
          </a:prstGeom>
        </p:spPr>
      </p:pic>
      <p:sp>
        <p:nvSpPr>
          <p:cNvPr id="6" name="TextBox 5">
            <a:extLst>
              <a:ext uri="{FF2B5EF4-FFF2-40B4-BE49-F238E27FC236}">
                <a16:creationId xmlns:a16="http://schemas.microsoft.com/office/drawing/2014/main" id="{43A5A828-C208-038E-08FC-5D4CE373B5A5}"/>
              </a:ext>
            </a:extLst>
          </p:cNvPr>
          <p:cNvSpPr txBox="1"/>
          <p:nvPr/>
        </p:nvSpPr>
        <p:spPr>
          <a:xfrm>
            <a:off x="1456280" y="3371094"/>
            <a:ext cx="421209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t>“Based on field surveys, repeated every year during April – May, for every site location”</a:t>
            </a:r>
          </a:p>
        </p:txBody>
      </p:sp>
      <p:sp>
        <p:nvSpPr>
          <p:cNvPr id="8" name="TextBox 4">
            <a:extLst>
              <a:ext uri="{FF2B5EF4-FFF2-40B4-BE49-F238E27FC236}">
                <a16:creationId xmlns:a16="http://schemas.microsoft.com/office/drawing/2014/main" id="{A99A84B1-7B27-8D6B-7E1B-B66150D9D7DF}"/>
              </a:ext>
            </a:extLst>
          </p:cNvPr>
          <p:cNvSpPr txBox="1"/>
          <p:nvPr/>
        </p:nvSpPr>
        <p:spPr>
          <a:xfrm>
            <a:off x="1534485" y="4337635"/>
            <a:ext cx="4055685"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t>“Based on modelling data, can be applied at scale when location data is inputted”</a:t>
            </a:r>
          </a:p>
        </p:txBody>
      </p:sp>
      <p:sp>
        <p:nvSpPr>
          <p:cNvPr id="9" name="TextBox 4">
            <a:extLst>
              <a:ext uri="{FF2B5EF4-FFF2-40B4-BE49-F238E27FC236}">
                <a16:creationId xmlns:a16="http://schemas.microsoft.com/office/drawing/2014/main" id="{DE5C5BA1-AC40-F94F-0A57-E56D2913CD5F}"/>
              </a:ext>
            </a:extLst>
          </p:cNvPr>
          <p:cNvSpPr txBox="1"/>
          <p:nvPr/>
        </p:nvSpPr>
        <p:spPr>
          <a:xfrm>
            <a:off x="1616242" y="5235436"/>
            <a:ext cx="4055685"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dirty="0"/>
              <a:t>“Based on models, no location data is required, can be replicated across business activities rapidly”</a:t>
            </a:r>
          </a:p>
        </p:txBody>
      </p:sp>
      <p:cxnSp>
        <p:nvCxnSpPr>
          <p:cNvPr id="14" name="Straight Arrow Connector 13">
            <a:extLst>
              <a:ext uri="{FF2B5EF4-FFF2-40B4-BE49-F238E27FC236}">
                <a16:creationId xmlns:a16="http://schemas.microsoft.com/office/drawing/2014/main" id="{E3808B16-B02B-6C41-28CA-486A9B43C359}"/>
              </a:ext>
            </a:extLst>
          </p:cNvPr>
          <p:cNvCxnSpPr>
            <a:cxnSpLocks/>
          </p:cNvCxnSpPr>
          <p:nvPr/>
        </p:nvCxnSpPr>
        <p:spPr>
          <a:xfrm>
            <a:off x="6482157" y="4337635"/>
            <a:ext cx="0" cy="8910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Text Placeholder 3">
            <a:extLst>
              <a:ext uri="{FF2B5EF4-FFF2-40B4-BE49-F238E27FC236}">
                <a16:creationId xmlns:a16="http://schemas.microsoft.com/office/drawing/2014/main" id="{42CECD45-9FF8-B8CC-B70F-F3B19029835B}"/>
              </a:ext>
            </a:extLst>
          </p:cNvPr>
          <p:cNvSpPr txBox="1">
            <a:spLocks/>
          </p:cNvSpPr>
          <p:nvPr/>
        </p:nvSpPr>
        <p:spPr>
          <a:xfrm>
            <a:off x="5783411" y="3371094"/>
            <a:ext cx="2727906"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solidFill>
                  <a:schemeClr val="accent1"/>
                </a:solidFill>
              </a:rPr>
              <a:t>Low feasibility to apply at scale</a:t>
            </a:r>
          </a:p>
        </p:txBody>
      </p:sp>
      <p:sp>
        <p:nvSpPr>
          <p:cNvPr id="16" name="Text Placeholder 3">
            <a:extLst>
              <a:ext uri="{FF2B5EF4-FFF2-40B4-BE49-F238E27FC236}">
                <a16:creationId xmlns:a16="http://schemas.microsoft.com/office/drawing/2014/main" id="{B979DC7F-8770-9320-B06B-1C7BD202B490}"/>
              </a:ext>
            </a:extLst>
          </p:cNvPr>
          <p:cNvSpPr txBox="1">
            <a:spLocks/>
          </p:cNvSpPr>
          <p:nvPr/>
        </p:nvSpPr>
        <p:spPr>
          <a:xfrm>
            <a:off x="5539591" y="5408316"/>
            <a:ext cx="2812130"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solidFill>
                  <a:schemeClr val="accent1"/>
                </a:solidFill>
              </a:rPr>
              <a:t>High feasibility to apply at scale</a:t>
            </a:r>
          </a:p>
        </p:txBody>
      </p:sp>
    </p:spTree>
    <p:extLst>
      <p:ext uri="{BB962C8B-B14F-4D97-AF65-F5344CB8AC3E}">
        <p14:creationId xmlns:p14="http://schemas.microsoft.com/office/powerpoint/2010/main" val="779368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462D-FCE4-289E-E16C-40870933076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6CEF495-0235-EFF4-48B2-47BAD72814B4}"/>
              </a:ext>
            </a:extLst>
          </p:cNvPr>
          <p:cNvSpPr>
            <a:spLocks noGrp="1"/>
          </p:cNvSpPr>
          <p:nvPr>
            <p:ph type="body" sz="quarter" idx="10"/>
          </p:nvPr>
        </p:nvSpPr>
        <p:spPr>
          <a:xfrm>
            <a:off x="2434282" y="452585"/>
            <a:ext cx="7841592" cy="625729"/>
          </a:xfrm>
        </p:spPr>
        <p:txBody>
          <a:bodyPr/>
          <a:lstStyle/>
          <a:p>
            <a:r>
              <a:rPr lang="en-US" dirty="0"/>
              <a:t>General principles for measurement and valuation processes</a:t>
            </a:r>
          </a:p>
        </p:txBody>
      </p:sp>
      <p:sp>
        <p:nvSpPr>
          <p:cNvPr id="4" name="TextBox 3">
            <a:extLst>
              <a:ext uri="{FF2B5EF4-FFF2-40B4-BE49-F238E27FC236}">
                <a16:creationId xmlns:a16="http://schemas.microsoft.com/office/drawing/2014/main" id="{D32BF0CF-11DF-E1D6-12DF-B9C40289084A}"/>
              </a:ext>
            </a:extLst>
          </p:cNvPr>
          <p:cNvSpPr txBox="1"/>
          <p:nvPr/>
        </p:nvSpPr>
        <p:spPr>
          <a:xfrm>
            <a:off x="416045" y="6143805"/>
            <a:ext cx="11649075"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t>Adapted from: Capitals Coalition (2016). Natural Capital Protocol. </a:t>
            </a:r>
            <a:r>
              <a:rPr lang="en-US" sz="1050" u="sng">
                <a:solidFill>
                  <a:srgbClr val="0563C1"/>
                </a:solidFill>
                <a:ea typeface="Calibri"/>
                <a:cs typeface="Calibri"/>
                <a:hlinkClick r:id="rId3"/>
              </a:rPr>
              <a:t>https://capitalscoalition.org/capitals-approach/natural-capital-protocol/</a:t>
            </a:r>
            <a:r>
              <a:rPr lang="en-US" sz="1050"/>
              <a:t>  </a:t>
            </a:r>
          </a:p>
        </p:txBody>
      </p:sp>
      <p:sp>
        <p:nvSpPr>
          <p:cNvPr id="3" name="TextBox 6">
            <a:extLst>
              <a:ext uri="{FF2B5EF4-FFF2-40B4-BE49-F238E27FC236}">
                <a16:creationId xmlns:a16="http://schemas.microsoft.com/office/drawing/2014/main" id="{CE0F12CB-E0BC-223C-0BC9-E923937D092C}"/>
              </a:ext>
            </a:extLst>
          </p:cNvPr>
          <p:cNvSpPr txBox="1"/>
          <p:nvPr/>
        </p:nvSpPr>
        <p:spPr>
          <a:xfrm>
            <a:off x="7976721" y="6273929"/>
            <a:ext cx="448718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400" u="sng" dirty="0">
                <a:solidFill>
                  <a:srgbClr val="0000FF"/>
                </a:solidFill>
                <a:latin typeface="Arial"/>
                <a:ea typeface="ＭＳ Ｐゴシック"/>
                <a:cs typeface="Arial"/>
              </a:rPr>
              <a:t>Source: </a:t>
            </a:r>
            <a:r>
              <a:rPr lang="en-GB" sz="1400" u="sng" dirty="0">
                <a:solidFill>
                  <a:srgbClr val="0000FF"/>
                </a:solidFill>
                <a:latin typeface="Arial"/>
                <a:ea typeface="ＭＳ Ｐゴシック"/>
                <a:cs typeface="Arial"/>
                <a:hlinkClick r:id="rId4">
                  <a:extLst>
                    <a:ext uri="{A12FA001-AC4F-418D-AE19-62706E023703}">
                      <ahyp:hlinkClr xmlns:ahyp="http://schemas.microsoft.com/office/drawing/2018/hyperlinkcolor" val="tx"/>
                    </a:ext>
                  </a:extLst>
                </a:hlinkClick>
              </a:rPr>
              <a:t>the Align recommendations</a:t>
            </a:r>
          </a:p>
        </p:txBody>
      </p:sp>
      <p:sp>
        <p:nvSpPr>
          <p:cNvPr id="7" name="TextBox 6">
            <a:extLst>
              <a:ext uri="{FF2B5EF4-FFF2-40B4-BE49-F238E27FC236}">
                <a16:creationId xmlns:a16="http://schemas.microsoft.com/office/drawing/2014/main" id="{EFA04B99-539C-7003-0574-44F605E68468}"/>
              </a:ext>
            </a:extLst>
          </p:cNvPr>
          <p:cNvSpPr txBox="1"/>
          <p:nvPr/>
        </p:nvSpPr>
        <p:spPr>
          <a:xfrm>
            <a:off x="609600" y="1729869"/>
            <a:ext cx="4678680" cy="1754326"/>
          </a:xfrm>
          <a:prstGeom prst="rect">
            <a:avLst/>
          </a:prstGeom>
          <a:noFill/>
        </p:spPr>
        <p:txBody>
          <a:bodyPr wrap="square" rtlCol="0">
            <a:spAutoFit/>
          </a:bodyPr>
          <a:lstStyle/>
          <a:p>
            <a:r>
              <a:rPr lang="en-GB" b="1" dirty="0">
                <a:solidFill>
                  <a:srgbClr val="00A19B"/>
                </a:solidFill>
              </a:rPr>
              <a:t>Relevance</a:t>
            </a:r>
          </a:p>
          <a:p>
            <a:r>
              <a:rPr lang="en-GB" dirty="0"/>
              <a:t>The most relevant biodiversity impacts, risks and opportunities are considered including those impacts that are material for society and the business or financial institution and their stakeholders.</a:t>
            </a:r>
          </a:p>
        </p:txBody>
      </p:sp>
      <p:sp>
        <p:nvSpPr>
          <p:cNvPr id="8" name="TextBox 7">
            <a:extLst>
              <a:ext uri="{FF2B5EF4-FFF2-40B4-BE49-F238E27FC236}">
                <a16:creationId xmlns:a16="http://schemas.microsoft.com/office/drawing/2014/main" id="{6B874898-5003-11CA-ECC2-D7A7B2241951}"/>
              </a:ext>
            </a:extLst>
          </p:cNvPr>
          <p:cNvSpPr txBox="1"/>
          <p:nvPr/>
        </p:nvSpPr>
        <p:spPr>
          <a:xfrm>
            <a:off x="6355078" y="1743703"/>
            <a:ext cx="4678680" cy="1754326"/>
          </a:xfrm>
          <a:prstGeom prst="rect">
            <a:avLst/>
          </a:prstGeom>
          <a:noFill/>
        </p:spPr>
        <p:txBody>
          <a:bodyPr wrap="square" rtlCol="0">
            <a:spAutoFit/>
          </a:bodyPr>
          <a:lstStyle/>
          <a:p>
            <a:r>
              <a:rPr lang="en-GB" b="1" dirty="0">
                <a:solidFill>
                  <a:srgbClr val="00A19B"/>
                </a:solidFill>
              </a:rPr>
              <a:t>Rigour</a:t>
            </a:r>
          </a:p>
          <a:p>
            <a:r>
              <a:rPr lang="en-GB" dirty="0"/>
              <a:t>Refers to the use of technical robust (from a scientific and economic perspective) information, data and methods that are up to date, accurate, complete and reduce uncertainty as far as possible.</a:t>
            </a:r>
          </a:p>
        </p:txBody>
      </p:sp>
      <p:sp>
        <p:nvSpPr>
          <p:cNvPr id="9" name="TextBox 8">
            <a:extLst>
              <a:ext uri="{FF2B5EF4-FFF2-40B4-BE49-F238E27FC236}">
                <a16:creationId xmlns:a16="http://schemas.microsoft.com/office/drawing/2014/main" id="{A7F03892-0848-7082-30CE-D1C1C31D0E3F}"/>
              </a:ext>
            </a:extLst>
          </p:cNvPr>
          <p:cNvSpPr txBox="1"/>
          <p:nvPr/>
        </p:nvSpPr>
        <p:spPr>
          <a:xfrm>
            <a:off x="609600" y="3900877"/>
            <a:ext cx="4678680" cy="1754326"/>
          </a:xfrm>
          <a:prstGeom prst="rect">
            <a:avLst/>
          </a:prstGeom>
          <a:noFill/>
        </p:spPr>
        <p:txBody>
          <a:bodyPr wrap="square" rtlCol="0">
            <a:spAutoFit/>
          </a:bodyPr>
          <a:lstStyle/>
          <a:p>
            <a:r>
              <a:rPr lang="en-GB" b="1" dirty="0">
                <a:solidFill>
                  <a:srgbClr val="00A19B"/>
                </a:solidFill>
              </a:rPr>
              <a:t>Replicability</a:t>
            </a:r>
          </a:p>
          <a:p>
            <a:r>
              <a:rPr lang="en-GB" dirty="0"/>
              <a:t>Means that all assumptions, estimates, data, caveats, and methods used are transparent, traceable, fully documented, and repeatable. This allows for eventual verification and audit, as required. </a:t>
            </a:r>
          </a:p>
        </p:txBody>
      </p:sp>
      <p:sp>
        <p:nvSpPr>
          <p:cNvPr id="10" name="TextBox 9">
            <a:extLst>
              <a:ext uri="{FF2B5EF4-FFF2-40B4-BE49-F238E27FC236}">
                <a16:creationId xmlns:a16="http://schemas.microsoft.com/office/drawing/2014/main" id="{DD9429B4-D5AA-0530-962D-B96A9E4C677D}"/>
              </a:ext>
            </a:extLst>
          </p:cNvPr>
          <p:cNvSpPr txBox="1"/>
          <p:nvPr/>
        </p:nvSpPr>
        <p:spPr>
          <a:xfrm>
            <a:off x="6355078" y="3894628"/>
            <a:ext cx="4678680" cy="1754326"/>
          </a:xfrm>
          <a:prstGeom prst="rect">
            <a:avLst/>
          </a:prstGeom>
          <a:noFill/>
        </p:spPr>
        <p:txBody>
          <a:bodyPr wrap="square" rtlCol="0">
            <a:spAutoFit/>
          </a:bodyPr>
          <a:lstStyle/>
          <a:p>
            <a:r>
              <a:rPr lang="en-GB" b="1" dirty="0">
                <a:solidFill>
                  <a:srgbClr val="00A19B"/>
                </a:solidFill>
              </a:rPr>
              <a:t>Consistency</a:t>
            </a:r>
          </a:p>
          <a:p>
            <a:r>
              <a:rPr lang="en-GB" dirty="0"/>
              <a:t>All data and methods used for an assessment are compatible with each other and within the scope of the analysis, which depend on the overall objective and expected business application.</a:t>
            </a:r>
          </a:p>
        </p:txBody>
      </p:sp>
    </p:spTree>
    <p:extLst>
      <p:ext uri="{BB962C8B-B14F-4D97-AF65-F5344CB8AC3E}">
        <p14:creationId xmlns:p14="http://schemas.microsoft.com/office/powerpoint/2010/main" val="22333276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D4B6AB-A813-2C4E-026D-CCAEE06B672C}"/>
              </a:ext>
            </a:extLst>
          </p:cNvPr>
          <p:cNvSpPr>
            <a:spLocks noGrp="1"/>
          </p:cNvSpPr>
          <p:nvPr>
            <p:ph type="body" sz="quarter" idx="10"/>
          </p:nvPr>
        </p:nvSpPr>
        <p:spPr>
          <a:xfrm>
            <a:off x="2172333" y="307192"/>
            <a:ext cx="8437190" cy="625729"/>
          </a:xfrm>
        </p:spPr>
        <p:txBody>
          <a:bodyPr/>
          <a:lstStyle/>
          <a:p>
            <a:r>
              <a:rPr lang="en-US" dirty="0"/>
              <a:t>Technical criteria for how to measure biodiversity at two levels:</a:t>
            </a:r>
          </a:p>
        </p:txBody>
      </p:sp>
      <p:sp>
        <p:nvSpPr>
          <p:cNvPr id="3" name="Text Placeholder 2">
            <a:extLst>
              <a:ext uri="{FF2B5EF4-FFF2-40B4-BE49-F238E27FC236}">
                <a16:creationId xmlns:a16="http://schemas.microsoft.com/office/drawing/2014/main" id="{37853D0D-50C6-6350-939B-ABB5DBB1BB69}"/>
              </a:ext>
            </a:extLst>
          </p:cNvPr>
          <p:cNvSpPr>
            <a:spLocks noGrp="1"/>
          </p:cNvSpPr>
          <p:nvPr>
            <p:ph type="body" sz="quarter" idx="11"/>
          </p:nvPr>
        </p:nvSpPr>
        <p:spPr>
          <a:xfrm>
            <a:off x="414328" y="1831156"/>
            <a:ext cx="10508096" cy="664029"/>
          </a:xfrm>
        </p:spPr>
        <p:txBody>
          <a:bodyPr/>
          <a:lstStyle/>
          <a:p>
            <a:r>
              <a:rPr lang="en-US" b="1" dirty="0">
                <a:solidFill>
                  <a:srgbClr val="046776"/>
                </a:solidFill>
              </a:rPr>
              <a:t>Good practice </a:t>
            </a:r>
            <a:r>
              <a:rPr lang="en-US" dirty="0"/>
              <a:t>technical criteria</a:t>
            </a:r>
          </a:p>
        </p:txBody>
      </p:sp>
      <p:sp>
        <p:nvSpPr>
          <p:cNvPr id="4" name="Text Placeholder 3">
            <a:extLst>
              <a:ext uri="{FF2B5EF4-FFF2-40B4-BE49-F238E27FC236}">
                <a16:creationId xmlns:a16="http://schemas.microsoft.com/office/drawing/2014/main" id="{612201B1-B8D7-E117-BA26-07D2D07CFB2B}"/>
              </a:ext>
            </a:extLst>
          </p:cNvPr>
          <p:cNvSpPr>
            <a:spLocks noGrp="1"/>
          </p:cNvSpPr>
          <p:nvPr>
            <p:ph type="body" sz="quarter" idx="12"/>
          </p:nvPr>
        </p:nvSpPr>
        <p:spPr>
          <a:xfrm>
            <a:off x="414328" y="2495185"/>
            <a:ext cx="10508096" cy="1379585"/>
          </a:xfrm>
        </p:spPr>
        <p:txBody>
          <a:bodyPr/>
          <a:lstStyle/>
          <a:p>
            <a:pPr marL="342900" indent="-342900">
              <a:buFont typeface="Arial" panose="020B0604020202020204" pitchFamily="34" charset="0"/>
              <a:buChar char="•"/>
            </a:pPr>
            <a:r>
              <a:rPr lang="en-US" dirty="0"/>
              <a:t>Should be followed by every company</a:t>
            </a:r>
          </a:p>
          <a:p>
            <a:pPr marL="342900" indent="-342900">
              <a:buFont typeface="Arial" panose="020B0604020202020204" pitchFamily="34" charset="0"/>
              <a:buChar char="•"/>
            </a:pPr>
            <a:r>
              <a:rPr lang="en-US" dirty="0"/>
              <a:t>Are scientifically robust &amp; ensure a significant change in how biodiversity is measured (i.e., compared to ‘business as usual’).</a:t>
            </a:r>
          </a:p>
        </p:txBody>
      </p:sp>
      <p:sp>
        <p:nvSpPr>
          <p:cNvPr id="5" name="Text Placeholder 2">
            <a:extLst>
              <a:ext uri="{FF2B5EF4-FFF2-40B4-BE49-F238E27FC236}">
                <a16:creationId xmlns:a16="http://schemas.microsoft.com/office/drawing/2014/main" id="{33EEAA0A-DAA8-01A4-9C4C-9EE0668B22ED}"/>
              </a:ext>
            </a:extLst>
          </p:cNvPr>
          <p:cNvSpPr txBox="1">
            <a:spLocks/>
          </p:cNvSpPr>
          <p:nvPr/>
        </p:nvSpPr>
        <p:spPr>
          <a:xfrm>
            <a:off x="414328" y="4030801"/>
            <a:ext cx="10508096"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8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b="1" dirty="0">
                <a:solidFill>
                  <a:srgbClr val="61B87E"/>
                </a:solidFill>
              </a:rPr>
              <a:t>Best practice </a:t>
            </a:r>
            <a:r>
              <a:rPr lang="en-US" dirty="0"/>
              <a:t>technical criteria</a:t>
            </a:r>
          </a:p>
        </p:txBody>
      </p:sp>
      <p:sp>
        <p:nvSpPr>
          <p:cNvPr id="6" name="Text Placeholder 3">
            <a:extLst>
              <a:ext uri="{FF2B5EF4-FFF2-40B4-BE49-F238E27FC236}">
                <a16:creationId xmlns:a16="http://schemas.microsoft.com/office/drawing/2014/main" id="{AD636CB6-310C-EDDF-5827-4652FD57F0C9}"/>
              </a:ext>
            </a:extLst>
          </p:cNvPr>
          <p:cNvSpPr txBox="1">
            <a:spLocks/>
          </p:cNvSpPr>
          <p:nvPr/>
        </p:nvSpPr>
        <p:spPr>
          <a:xfrm>
            <a:off x="414328" y="4694830"/>
            <a:ext cx="10508096" cy="1379585"/>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pPr marL="342900" indent="-342900">
              <a:buFont typeface="Arial" panose="020B0604020202020204" pitchFamily="34" charset="0"/>
              <a:buChar char="•"/>
            </a:pPr>
            <a:r>
              <a:rPr lang="en-US" dirty="0"/>
              <a:t>Should be followed for highly material impacts</a:t>
            </a:r>
          </a:p>
          <a:p>
            <a:pPr marL="342900" indent="-342900">
              <a:buFont typeface="Arial" panose="020B0604020202020204" pitchFamily="34" charset="0"/>
              <a:buChar char="•"/>
            </a:pPr>
            <a:r>
              <a:rPr lang="en-US" dirty="0"/>
              <a:t>Represent a ‘direction of travel’ for biodiversity measurement</a:t>
            </a:r>
          </a:p>
          <a:p>
            <a:pPr marL="342900" indent="-342900">
              <a:buFont typeface="Arial" panose="020B0604020202020204" pitchFamily="34" charset="0"/>
              <a:buChar char="•"/>
            </a:pPr>
            <a:r>
              <a:rPr lang="en-US" dirty="0"/>
              <a:t>Encompass a more comprehensive and robust assessment</a:t>
            </a:r>
          </a:p>
        </p:txBody>
      </p:sp>
      <p:pic>
        <p:nvPicPr>
          <p:cNvPr id="8" name="Picture 7">
            <a:extLst>
              <a:ext uri="{FF2B5EF4-FFF2-40B4-BE49-F238E27FC236}">
                <a16:creationId xmlns:a16="http://schemas.microsoft.com/office/drawing/2014/main" id="{0C292BCF-C6FC-B27D-8F04-1D0F4DCC8389}"/>
              </a:ext>
            </a:extLst>
          </p:cNvPr>
          <p:cNvPicPr>
            <a:picLocks noChangeAspect="1"/>
          </p:cNvPicPr>
          <p:nvPr/>
        </p:nvPicPr>
        <p:blipFill>
          <a:blip r:embed="rId3"/>
          <a:stretch>
            <a:fillRect/>
          </a:stretch>
        </p:blipFill>
        <p:spPr>
          <a:xfrm>
            <a:off x="7501740" y="1133894"/>
            <a:ext cx="2867425" cy="295316"/>
          </a:xfrm>
          <a:prstGeom prst="rect">
            <a:avLst/>
          </a:prstGeom>
        </p:spPr>
      </p:pic>
    </p:spTree>
    <p:extLst>
      <p:ext uri="{BB962C8B-B14F-4D97-AF65-F5344CB8AC3E}">
        <p14:creationId xmlns:p14="http://schemas.microsoft.com/office/powerpoint/2010/main" val="9439645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800AAF-8C5D-E0A0-CC62-E45393DE4BD3}"/>
              </a:ext>
            </a:extLst>
          </p:cNvPr>
          <p:cNvSpPr txBox="1"/>
          <p:nvPr/>
        </p:nvSpPr>
        <p:spPr>
          <a:xfrm>
            <a:off x="8480981" y="6529604"/>
            <a:ext cx="2823017" cy="261610"/>
          </a:xfrm>
          <a:prstGeom prst="rect">
            <a:avLst/>
          </a:prstGeom>
          <a:noFill/>
        </p:spPr>
        <p:txBody>
          <a:bodyPr wrap="square">
            <a:spAutoFit/>
          </a:bodyPr>
          <a:lstStyle/>
          <a:p>
            <a:r>
              <a:rPr lang="en-US" sz="1100" dirty="0">
                <a:latin typeface="Calibri" panose="020F0502020204030204" pitchFamily="34" charset="0"/>
                <a:ea typeface="Yu Mincho" panose="02020400000000000000" pitchFamily="18" charset="-128"/>
                <a:cs typeface="Arial" panose="020B0604020202020204" pitchFamily="34" charset="0"/>
              </a:rPr>
              <a:t>Align Recommendations, 2022</a:t>
            </a:r>
            <a:endParaRPr lang="en-GB" sz="1100" dirty="0"/>
          </a:p>
        </p:txBody>
      </p:sp>
      <p:pic>
        <p:nvPicPr>
          <p:cNvPr id="5" name="Picture 4">
            <a:extLst>
              <a:ext uri="{FF2B5EF4-FFF2-40B4-BE49-F238E27FC236}">
                <a16:creationId xmlns:a16="http://schemas.microsoft.com/office/drawing/2014/main" id="{A100DE74-F093-1B27-7B78-92A260B6BC0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5612" y="27024"/>
            <a:ext cx="10928386" cy="6830976"/>
          </a:xfrm>
          <a:prstGeom prst="rect">
            <a:avLst/>
          </a:prstGeom>
          <a:ln>
            <a:noFill/>
          </a:ln>
          <a:effectLst>
            <a:outerShdw blurRad="292100" dist="139700" dir="2700000" algn="tl" rotWithShape="0">
              <a:srgbClr val="333333">
                <a:alpha val="65000"/>
              </a:srgbClr>
            </a:outerShdw>
          </a:effectLst>
        </p:spPr>
      </p:pic>
      <p:sp>
        <p:nvSpPr>
          <p:cNvPr id="2" name="TextBox 6">
            <a:extLst>
              <a:ext uri="{FF2B5EF4-FFF2-40B4-BE49-F238E27FC236}">
                <a16:creationId xmlns:a16="http://schemas.microsoft.com/office/drawing/2014/main" id="{86DC34F8-5AFB-E0D5-4F2F-7295885D648F}"/>
              </a:ext>
            </a:extLst>
          </p:cNvPr>
          <p:cNvSpPr txBox="1"/>
          <p:nvPr/>
        </p:nvSpPr>
        <p:spPr>
          <a:xfrm>
            <a:off x="7846092" y="6352632"/>
            <a:ext cx="448718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400" u="sng" dirty="0">
                <a:solidFill>
                  <a:srgbClr val="0000FF"/>
                </a:solidFill>
                <a:latin typeface="Arial"/>
                <a:ea typeface="ＭＳ Ｐゴシック"/>
                <a:cs typeface="Arial"/>
              </a:rPr>
              <a:t>Source: </a:t>
            </a:r>
            <a:r>
              <a:rPr lang="en-GB" sz="1400" u="sng" dirty="0">
                <a:solidFill>
                  <a:srgbClr val="0000FF"/>
                </a:solidFill>
                <a:latin typeface="Arial"/>
                <a:ea typeface="ＭＳ Ｐゴシック"/>
                <a:cs typeface="Arial"/>
                <a:hlinkClick r:id="rId4">
                  <a:extLst>
                    <a:ext uri="{A12FA001-AC4F-418D-AE19-62706E023703}">
                      <ahyp:hlinkClr xmlns:ahyp="http://schemas.microsoft.com/office/drawing/2018/hyperlinkcolor" val="tx"/>
                    </a:ext>
                  </a:extLst>
                </a:hlinkClick>
              </a:rPr>
              <a:t>the Align recommendations</a:t>
            </a:r>
          </a:p>
        </p:txBody>
      </p:sp>
    </p:spTree>
    <p:extLst>
      <p:ext uri="{BB962C8B-B14F-4D97-AF65-F5344CB8AC3E}">
        <p14:creationId xmlns:p14="http://schemas.microsoft.com/office/powerpoint/2010/main" val="154006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800AAF-8C5D-E0A0-CC62-E45393DE4BD3}"/>
              </a:ext>
            </a:extLst>
          </p:cNvPr>
          <p:cNvSpPr txBox="1"/>
          <p:nvPr/>
        </p:nvSpPr>
        <p:spPr>
          <a:xfrm>
            <a:off x="8480981" y="6529604"/>
            <a:ext cx="2823017" cy="261610"/>
          </a:xfrm>
          <a:prstGeom prst="rect">
            <a:avLst/>
          </a:prstGeom>
          <a:noFill/>
        </p:spPr>
        <p:txBody>
          <a:bodyPr wrap="square">
            <a:spAutoFit/>
          </a:bodyPr>
          <a:lstStyle/>
          <a:p>
            <a:r>
              <a:rPr lang="en-US" sz="1100" dirty="0">
                <a:latin typeface="Calibri" panose="020F0502020204030204" pitchFamily="34" charset="0"/>
                <a:ea typeface="Yu Mincho" panose="02020400000000000000" pitchFamily="18" charset="-128"/>
                <a:cs typeface="Arial" panose="020B0604020202020204" pitchFamily="34" charset="0"/>
              </a:rPr>
              <a:t>Align Recommendations, 2022</a:t>
            </a:r>
            <a:endParaRPr lang="en-GB" sz="1100" dirty="0"/>
          </a:p>
        </p:txBody>
      </p:sp>
      <p:pic>
        <p:nvPicPr>
          <p:cNvPr id="4" name="Picture 3">
            <a:extLst>
              <a:ext uri="{FF2B5EF4-FFF2-40B4-BE49-F238E27FC236}">
                <a16:creationId xmlns:a16="http://schemas.microsoft.com/office/drawing/2014/main" id="{07D393CB-91CE-2A13-1888-6353594250AC}"/>
              </a:ext>
            </a:extLst>
          </p:cNvPr>
          <p:cNvPicPr>
            <a:picLocks noChangeAspect="1"/>
          </p:cNvPicPr>
          <p:nvPr/>
        </p:nvPicPr>
        <p:blipFill rotWithShape="1">
          <a:blip r:embed="rId3">
            <a:extLst>
              <a:ext uri="{28A0092B-C50C-407E-A947-70E740481C1C}">
                <a14:useLocalDpi xmlns:a14="http://schemas.microsoft.com/office/drawing/2010/main" val="0"/>
              </a:ext>
            </a:extLst>
          </a:blip>
          <a:srcRect t="1266" b="1266"/>
          <a:stretch/>
        </p:blipFill>
        <p:spPr>
          <a:xfrm>
            <a:off x="0" y="188909"/>
            <a:ext cx="11569959" cy="6530943"/>
          </a:xfrm>
          <a:prstGeom prst="rect">
            <a:avLst/>
          </a:prstGeom>
          <a:ln>
            <a:noFill/>
          </a:ln>
          <a:effectLst>
            <a:outerShdw blurRad="292100" dist="139700" dir="2700000" algn="tl" rotWithShape="0">
              <a:srgbClr val="333333">
                <a:alpha val="65000"/>
              </a:srgbClr>
            </a:outerShdw>
          </a:effectLst>
        </p:spPr>
      </p:pic>
      <p:sp>
        <p:nvSpPr>
          <p:cNvPr id="2" name="TextBox 6">
            <a:extLst>
              <a:ext uri="{FF2B5EF4-FFF2-40B4-BE49-F238E27FC236}">
                <a16:creationId xmlns:a16="http://schemas.microsoft.com/office/drawing/2014/main" id="{CC1A2C17-AA2C-BA64-8066-962104863168}"/>
              </a:ext>
            </a:extLst>
          </p:cNvPr>
          <p:cNvSpPr txBox="1"/>
          <p:nvPr/>
        </p:nvSpPr>
        <p:spPr>
          <a:xfrm>
            <a:off x="8480981" y="6352632"/>
            <a:ext cx="448718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400" u="sng" dirty="0">
                <a:solidFill>
                  <a:srgbClr val="0000FF"/>
                </a:solidFill>
                <a:latin typeface="Arial"/>
                <a:ea typeface="ＭＳ Ｐゴシック"/>
                <a:cs typeface="Arial"/>
              </a:rPr>
              <a:t>Source: </a:t>
            </a:r>
            <a:r>
              <a:rPr lang="en-GB" sz="1400" u="sng" dirty="0">
                <a:solidFill>
                  <a:srgbClr val="0000FF"/>
                </a:solidFill>
                <a:latin typeface="Arial"/>
                <a:ea typeface="ＭＳ Ｐゴシック"/>
                <a:cs typeface="Arial"/>
                <a:hlinkClick r:id="rId4">
                  <a:extLst>
                    <a:ext uri="{A12FA001-AC4F-418D-AE19-62706E023703}">
                      <ahyp:hlinkClr xmlns:ahyp="http://schemas.microsoft.com/office/drawing/2018/hyperlinkcolor" val="tx"/>
                    </a:ext>
                  </a:extLst>
                </a:hlinkClick>
              </a:rPr>
              <a:t>the Align recommendations</a:t>
            </a:r>
          </a:p>
        </p:txBody>
      </p:sp>
    </p:spTree>
    <p:extLst>
      <p:ext uri="{BB962C8B-B14F-4D97-AF65-F5344CB8AC3E}">
        <p14:creationId xmlns:p14="http://schemas.microsoft.com/office/powerpoint/2010/main" val="4666731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699ED6-7EAE-2C15-B5ED-9EEDBDEA63D8}"/>
              </a:ext>
            </a:extLst>
          </p:cNvPr>
          <p:cNvSpPr>
            <a:spLocks noGrp="1"/>
          </p:cNvSpPr>
          <p:nvPr>
            <p:ph type="body" sz="quarter" idx="12"/>
          </p:nvPr>
        </p:nvSpPr>
        <p:spPr/>
        <p:txBody>
          <a:bodyPr/>
          <a:lstStyle/>
          <a:p>
            <a:r>
              <a:rPr lang="en-GB" dirty="0"/>
              <a:t>Activity</a:t>
            </a:r>
          </a:p>
        </p:txBody>
      </p:sp>
    </p:spTree>
    <p:extLst>
      <p:ext uri="{BB962C8B-B14F-4D97-AF65-F5344CB8AC3E}">
        <p14:creationId xmlns:p14="http://schemas.microsoft.com/office/powerpoint/2010/main" val="791764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8B3C9-9E36-AD72-411C-DC794D7B8AF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1018B65-42A0-F02B-271D-63846F99A7DF}"/>
              </a:ext>
            </a:extLst>
          </p:cNvPr>
          <p:cNvSpPr/>
          <p:nvPr/>
        </p:nvSpPr>
        <p:spPr>
          <a:xfrm>
            <a:off x="576869" y="276094"/>
            <a:ext cx="2484000" cy="1296000"/>
          </a:xfrm>
          <a:prstGeom prst="rect">
            <a:avLst/>
          </a:prstGeom>
          <a:solidFill>
            <a:srgbClr val="009999"/>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effectLst/>
                <a:ea typeface="Calibri" panose="020F0502020204030204" pitchFamily="34" charset="0"/>
                <a:cs typeface="Times New Roman" panose="02020603050405020304" pitchFamily="18" charset="0"/>
              </a:rPr>
              <a:t>‘Our business has lots of sites, and we need to identify a subset of priority sites to start with’</a:t>
            </a:r>
            <a:endParaRPr lang="en-GB" sz="1100">
              <a:effectLst/>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1AD56FF2-7A8C-955A-F96C-84509CB88F42}"/>
              </a:ext>
            </a:extLst>
          </p:cNvPr>
          <p:cNvSpPr/>
          <p:nvPr/>
        </p:nvSpPr>
        <p:spPr>
          <a:xfrm>
            <a:off x="576869" y="1847936"/>
            <a:ext cx="2484000" cy="1296000"/>
          </a:xfrm>
          <a:prstGeom prst="rect">
            <a:avLst/>
          </a:prstGeom>
          <a:solidFill>
            <a:srgbClr val="009999"/>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effectLst/>
                <a:ea typeface="Calibri" panose="020F0502020204030204" pitchFamily="34" charset="0"/>
                <a:cs typeface="Times New Roman" panose="02020603050405020304" pitchFamily="18" charset="0"/>
              </a:rPr>
              <a:t>‘We want to confirm the species and ecosystems present at our priority sites’</a:t>
            </a:r>
            <a:endParaRPr lang="en-GB" sz="1100" dirty="0">
              <a:effectLst/>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C4894E54-A2AA-B844-34D6-79DB2C232313}"/>
              </a:ext>
            </a:extLst>
          </p:cNvPr>
          <p:cNvSpPr/>
          <p:nvPr/>
        </p:nvSpPr>
        <p:spPr>
          <a:xfrm>
            <a:off x="576869" y="3419778"/>
            <a:ext cx="2484000" cy="1296000"/>
          </a:xfrm>
          <a:prstGeom prst="rect">
            <a:avLst/>
          </a:prstGeom>
          <a:solidFill>
            <a:srgbClr val="009999"/>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effectLst/>
                <a:ea typeface="Calibri" panose="020F0502020204030204" pitchFamily="34" charset="0"/>
                <a:cs typeface="Times New Roman" panose="02020603050405020304" pitchFamily="18" charset="0"/>
              </a:rPr>
              <a:t>‘We need to also estimate the potential impacts of indirect pressures such as GHG emissions to inform mitigation’</a:t>
            </a:r>
            <a:endParaRPr lang="en-GB" sz="1100" dirty="0">
              <a:effectLst/>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EF9A14B3-645F-7058-2DE3-257B8A957367}"/>
              </a:ext>
            </a:extLst>
          </p:cNvPr>
          <p:cNvSpPr/>
          <p:nvPr/>
        </p:nvSpPr>
        <p:spPr>
          <a:xfrm>
            <a:off x="576869" y="4924335"/>
            <a:ext cx="2484000" cy="1296000"/>
          </a:xfrm>
          <a:prstGeom prst="rect">
            <a:avLst/>
          </a:prstGeom>
          <a:solidFill>
            <a:srgbClr val="009999"/>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400" dirty="0">
                <a:effectLst/>
                <a:ea typeface="Calibri" panose="020F0502020204030204" pitchFamily="34" charset="0"/>
                <a:cs typeface="Times New Roman" panose="02020603050405020304" pitchFamily="18" charset="0"/>
              </a:rPr>
              <a:t>‘We need to demonstrate in our reports whether our target of net gain has been achieved at our priority sites’</a:t>
            </a:r>
            <a:endParaRPr lang="en-GB" sz="1100" dirty="0">
              <a:effectLst/>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D7099A2A-4622-E449-5F44-D1DD9E2A3508}"/>
              </a:ext>
            </a:extLst>
          </p:cNvPr>
          <p:cNvSpPr/>
          <p:nvPr/>
        </p:nvSpPr>
        <p:spPr>
          <a:xfrm>
            <a:off x="3378648" y="3429000"/>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This requires an approach that has </a:t>
            </a:r>
            <a:r>
              <a:rPr lang="en-GB" sz="1400" b="1">
                <a:solidFill>
                  <a:srgbClr val="000000"/>
                </a:solidFill>
                <a:effectLst/>
                <a:ea typeface="Calibri" panose="020F0502020204030204" pitchFamily="34" charset="0"/>
                <a:cs typeface="Times New Roman" panose="02020603050405020304" pitchFamily="18" charset="0"/>
              </a:rPr>
              <a:t>high feasibility to apply at scale</a:t>
            </a:r>
            <a:r>
              <a:rPr lang="en-GB" sz="1400">
                <a:solidFill>
                  <a:srgbClr val="000000"/>
                </a:solidFill>
                <a:effectLst/>
                <a:ea typeface="Calibri" panose="020F0502020204030204" pitchFamily="34" charset="0"/>
                <a:cs typeface="Times New Roman" panose="02020603050405020304" pitchFamily="18" charset="0"/>
              </a:rPr>
              <a:t> relatively quickly </a:t>
            </a:r>
            <a:endParaRPr lang="en-GB" sz="1100">
              <a:effectLst/>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C6F046BA-AA48-2B17-11A2-3FC35A938AF3}"/>
              </a:ext>
            </a:extLst>
          </p:cNvPr>
          <p:cNvSpPr/>
          <p:nvPr/>
        </p:nvSpPr>
        <p:spPr>
          <a:xfrm>
            <a:off x="3397888" y="4924335"/>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This requires an approach with high levels of accuracy and spatial precision, </a:t>
            </a:r>
            <a:r>
              <a:rPr lang="en-GB" sz="1400" b="1" dirty="0">
                <a:solidFill>
                  <a:srgbClr val="000000"/>
                </a:solidFill>
                <a:effectLst/>
                <a:ea typeface="Calibri" panose="020F0502020204030204" pitchFamily="34" charset="0"/>
                <a:cs typeface="Times New Roman" panose="02020603050405020304" pitchFamily="18" charset="0"/>
              </a:rPr>
              <a:t>but doesn’t need to track change over time</a:t>
            </a:r>
            <a:r>
              <a:rPr lang="en-GB" sz="1400" dirty="0">
                <a:solidFill>
                  <a:srgbClr val="000000"/>
                </a:solidFill>
                <a:effectLst/>
                <a:ea typeface="Calibri" panose="020F0502020204030204" pitchFamily="34" charset="0"/>
                <a:cs typeface="Times New Roman" panose="02020603050405020304" pitchFamily="18" charset="0"/>
              </a:rPr>
              <a:t> </a:t>
            </a:r>
            <a:endParaRPr lang="en-GB" sz="1100" dirty="0">
              <a:effectLst/>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0B11FB2B-ACA7-14B4-37B7-87CB6167CE47}"/>
              </a:ext>
            </a:extLst>
          </p:cNvPr>
          <p:cNvSpPr/>
          <p:nvPr/>
        </p:nvSpPr>
        <p:spPr>
          <a:xfrm>
            <a:off x="3326000" y="1847936"/>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This can apply an approach to assessing </a:t>
            </a:r>
            <a:r>
              <a:rPr lang="en-GB" sz="1400" b="1" dirty="0">
                <a:solidFill>
                  <a:srgbClr val="000000"/>
                </a:solidFill>
                <a:effectLst/>
                <a:ea typeface="Calibri" panose="020F0502020204030204" pitchFamily="34" charset="0"/>
                <a:cs typeface="Times New Roman" panose="02020603050405020304" pitchFamily="18" charset="0"/>
              </a:rPr>
              <a:t>potential</a:t>
            </a:r>
            <a:r>
              <a:rPr lang="en-GB" sz="1400" dirty="0">
                <a:solidFill>
                  <a:srgbClr val="000000"/>
                </a:solidFill>
                <a:effectLst/>
                <a:ea typeface="Calibri" panose="020F0502020204030204" pitchFamily="34" charset="0"/>
                <a:cs typeface="Times New Roman" panose="02020603050405020304" pitchFamily="18" charset="0"/>
              </a:rPr>
              <a:t> impact that </a:t>
            </a:r>
            <a:r>
              <a:rPr lang="en-GB" sz="1400" b="1" dirty="0">
                <a:solidFill>
                  <a:srgbClr val="000000"/>
                </a:solidFill>
                <a:effectLst/>
                <a:ea typeface="Calibri" panose="020F0502020204030204" pitchFamily="34" charset="0"/>
                <a:cs typeface="Times New Roman" panose="02020603050405020304" pitchFamily="18" charset="0"/>
              </a:rPr>
              <a:t>doesn’t require high levels of accuracy or precision </a:t>
            </a:r>
            <a:endParaRPr lang="en-GB" sz="1100" dirty="0">
              <a:effectLst/>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AD456ABD-D0F7-0419-9916-F28F05E2C8E3}"/>
              </a:ext>
            </a:extLst>
          </p:cNvPr>
          <p:cNvSpPr/>
          <p:nvPr/>
        </p:nvSpPr>
        <p:spPr>
          <a:xfrm>
            <a:off x="3282186" y="266873"/>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This requires </a:t>
            </a:r>
            <a:r>
              <a:rPr lang="en-GB" sz="1400" b="1" dirty="0">
                <a:solidFill>
                  <a:srgbClr val="000000"/>
                </a:solidFill>
                <a:effectLst/>
                <a:ea typeface="Calibri" panose="020F0502020204030204" pitchFamily="34" charset="0"/>
                <a:cs typeface="Times New Roman" panose="02020603050405020304" pitchFamily="18" charset="0"/>
              </a:rPr>
              <a:t>repeated measurement</a:t>
            </a:r>
            <a:r>
              <a:rPr lang="en-GB" sz="1400" dirty="0">
                <a:solidFill>
                  <a:srgbClr val="000000"/>
                </a:solidFill>
                <a:effectLst/>
                <a:ea typeface="Calibri" panose="020F0502020204030204" pitchFamily="34" charset="0"/>
                <a:cs typeface="Times New Roman" panose="02020603050405020304" pitchFamily="18" charset="0"/>
              </a:rPr>
              <a:t> over time with an approach that has high </a:t>
            </a:r>
            <a:r>
              <a:rPr lang="en-GB" sz="1400" b="1" dirty="0">
                <a:solidFill>
                  <a:srgbClr val="000000"/>
                </a:solidFill>
                <a:effectLst/>
                <a:ea typeface="Calibri" panose="020F0502020204030204" pitchFamily="34" charset="0"/>
                <a:cs typeface="Times New Roman" panose="02020603050405020304" pitchFamily="18" charset="0"/>
              </a:rPr>
              <a:t>spatial specificity </a:t>
            </a:r>
            <a:endParaRPr lang="en-GB" sz="1100" dirty="0">
              <a:effectLst/>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BC4FB45A-8FA7-F75B-37DF-C118A7A4628B}"/>
              </a:ext>
            </a:extLst>
          </p:cNvPr>
          <p:cNvSpPr/>
          <p:nvPr/>
        </p:nvSpPr>
        <p:spPr>
          <a:xfrm>
            <a:off x="6153851" y="4924335"/>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uses model-based </a:t>
            </a:r>
            <a:r>
              <a:rPr lang="en-GB" sz="1400" dirty="0" err="1">
                <a:solidFill>
                  <a:srgbClr val="000000"/>
                </a:solidFill>
                <a:effectLst/>
                <a:ea typeface="Calibri" panose="020F0502020204030204" pitchFamily="34" charset="0"/>
                <a:cs typeface="Times New Roman" panose="02020603050405020304" pitchFamily="18" charset="0"/>
              </a:rPr>
              <a:t>footprinting</a:t>
            </a:r>
            <a:r>
              <a:rPr lang="en-GB" sz="1400" dirty="0">
                <a:solidFill>
                  <a:srgbClr val="000000"/>
                </a:solidFill>
                <a:effectLst/>
                <a:ea typeface="Calibri" panose="020F0502020204030204" pitchFamily="34" charset="0"/>
                <a:cs typeface="Times New Roman" panose="02020603050405020304" pitchFamily="18" charset="0"/>
              </a:rPr>
              <a:t> to estimate impact of GHG emissions and water pollution</a:t>
            </a:r>
            <a:endParaRPr lang="en-GB" sz="1100" dirty="0">
              <a:effectLst/>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15579AF2-EDD2-CA89-147F-9A18C6771BAB}"/>
              </a:ext>
            </a:extLst>
          </p:cNvPr>
          <p:cNvSpPr/>
          <p:nvPr/>
        </p:nvSpPr>
        <p:spPr>
          <a:xfrm>
            <a:off x="6108035" y="3429000"/>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uses an accounting framework to structure metrics of ecosystem extent and condition over time, derived from field surveys and remote sensing</a:t>
            </a:r>
            <a:endParaRPr lang="en-GB" sz="1100" dirty="0">
              <a:effectLst/>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13F72737-443B-8EB5-AD3E-2D721B8487EF}"/>
              </a:ext>
            </a:extLst>
          </p:cNvPr>
          <p:cNvSpPr/>
          <p:nvPr/>
        </p:nvSpPr>
        <p:spPr>
          <a:xfrm>
            <a:off x="8909814" y="4924335"/>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overlays sites with global layers of Threatened species, Ecosystem Integrity and Key Biodiversity Areas </a:t>
            </a:r>
            <a:endParaRPr lang="en-GB" sz="1100" dirty="0">
              <a:effectLst/>
              <a:ea typeface="Calibri" panose="020F050202020403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154071BC-5A91-477B-DFF3-13A5FDDC6276}"/>
              </a:ext>
            </a:extLst>
          </p:cNvPr>
          <p:cNvSpPr/>
          <p:nvPr/>
        </p:nvSpPr>
        <p:spPr>
          <a:xfrm>
            <a:off x="6096000" y="266873"/>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uses field surveys and qualitative surveys with stakeholders to assess the presence of threatened species</a:t>
            </a:r>
            <a:endParaRPr lang="en-GB" sz="1100">
              <a:effectLst/>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FFF8B344-2AF8-3CFC-C4A7-E50331480219}"/>
              </a:ext>
            </a:extLst>
          </p:cNvPr>
          <p:cNvSpPr/>
          <p:nvPr/>
        </p:nvSpPr>
        <p:spPr>
          <a:xfrm>
            <a:off x="8866000" y="1847936"/>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reports that net gain has been achieved for key ecosystem types present at the site</a:t>
            </a:r>
            <a:endParaRPr lang="en-GB" sz="1100">
              <a:effectLst/>
              <a:ea typeface="Calibri" panose="020F050202020403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5F4796D3-FD58-C86B-78E8-1CDB98C8525C}"/>
              </a:ext>
            </a:extLst>
          </p:cNvPr>
          <p:cNvSpPr/>
          <p:nvPr/>
        </p:nvSpPr>
        <p:spPr>
          <a:xfrm>
            <a:off x="8866000" y="266873"/>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learns that whilst GHG emissions from sites have an impact, the most important driver is the direct land use</a:t>
            </a:r>
            <a:endParaRPr lang="en-GB" sz="1100">
              <a:effectLst/>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89A6ACF5-2BBB-649C-2D72-EF79E34554D9}"/>
              </a:ext>
            </a:extLst>
          </p:cNvPr>
          <p:cNvSpPr/>
          <p:nvPr/>
        </p:nvSpPr>
        <p:spPr>
          <a:xfrm>
            <a:off x="8909814" y="3428999"/>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confirms the list of threatened species that likely occur on the sites</a:t>
            </a:r>
            <a:endParaRPr lang="en-GB" sz="1100">
              <a:effectLst/>
              <a:ea typeface="Calibri" panose="020F0502020204030204" pitchFamily="34" charset="0"/>
              <a:cs typeface="Times New Roman" panose="02020603050405020304" pitchFamily="18" charset="0"/>
            </a:endParaRPr>
          </a:p>
        </p:txBody>
      </p:sp>
      <p:sp>
        <p:nvSpPr>
          <p:cNvPr id="17" name="Rectangle 16">
            <a:extLst>
              <a:ext uri="{FF2B5EF4-FFF2-40B4-BE49-F238E27FC236}">
                <a16:creationId xmlns:a16="http://schemas.microsoft.com/office/drawing/2014/main" id="{8430F0D9-8EB0-9446-2068-2FF393E0C24C}"/>
              </a:ext>
            </a:extLst>
          </p:cNvPr>
          <p:cNvSpPr/>
          <p:nvPr/>
        </p:nvSpPr>
        <p:spPr>
          <a:xfrm>
            <a:off x="6096000" y="1847936"/>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creates a shortlist of highest priority sites because they overlap with Key Biodiversity Areas. They prioritise these sites in their target setting.</a:t>
            </a:r>
            <a:endParaRPr lang="en-GB" sz="1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6505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EF052-6FFA-C007-5657-385F81752996}"/>
              </a:ext>
            </a:extLst>
          </p:cNvPr>
          <p:cNvSpPr/>
          <p:nvPr/>
        </p:nvSpPr>
        <p:spPr>
          <a:xfrm>
            <a:off x="788974" y="231816"/>
            <a:ext cx="2484000" cy="1296000"/>
          </a:xfrm>
          <a:prstGeom prst="rect">
            <a:avLst/>
          </a:prstGeom>
          <a:solidFill>
            <a:srgbClr val="009999"/>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effectLst/>
                <a:ea typeface="Calibri" panose="020F0502020204030204" pitchFamily="34" charset="0"/>
                <a:cs typeface="Times New Roman" panose="02020603050405020304" pitchFamily="18" charset="0"/>
              </a:rPr>
              <a:t>‘Our business has lots of sites, and we need to identify a subset of priority sites to start with’</a:t>
            </a:r>
            <a:endParaRPr lang="en-GB" sz="1100" dirty="0">
              <a:effectLst/>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F26213D9-3AE0-81BA-FAC9-69DF2FE77CE5}"/>
              </a:ext>
            </a:extLst>
          </p:cNvPr>
          <p:cNvSpPr/>
          <p:nvPr/>
        </p:nvSpPr>
        <p:spPr>
          <a:xfrm>
            <a:off x="787291" y="1800898"/>
            <a:ext cx="2484000" cy="1296000"/>
          </a:xfrm>
          <a:prstGeom prst="rect">
            <a:avLst/>
          </a:prstGeom>
          <a:solidFill>
            <a:srgbClr val="009999"/>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effectLst/>
                <a:ea typeface="Calibri" panose="020F0502020204030204" pitchFamily="34" charset="0"/>
                <a:cs typeface="Times New Roman" panose="02020603050405020304" pitchFamily="18" charset="0"/>
              </a:rPr>
              <a:t>‘We want to confirm the species and ecosystems present at our priority sites’</a:t>
            </a:r>
            <a:endParaRPr lang="en-GB" sz="1100" dirty="0">
              <a:effectLst/>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A7429B1E-3F93-C503-1351-82E2225818E3}"/>
              </a:ext>
            </a:extLst>
          </p:cNvPr>
          <p:cNvSpPr/>
          <p:nvPr/>
        </p:nvSpPr>
        <p:spPr>
          <a:xfrm>
            <a:off x="787291" y="3369980"/>
            <a:ext cx="2484000" cy="1296000"/>
          </a:xfrm>
          <a:prstGeom prst="rect">
            <a:avLst/>
          </a:prstGeom>
          <a:solidFill>
            <a:srgbClr val="009999"/>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effectLst/>
                <a:ea typeface="Calibri" panose="020F0502020204030204" pitchFamily="34" charset="0"/>
                <a:cs typeface="Times New Roman" panose="02020603050405020304" pitchFamily="18" charset="0"/>
              </a:rPr>
              <a:t>‘We need to also estimate the potential impacts of indirect pressures such as GHG emissions to inform mitigation’</a:t>
            </a:r>
            <a:endParaRPr lang="en-GB" sz="1100" dirty="0">
              <a:effectLst/>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79E2BE78-DF7A-4033-0F5C-49F31D0690C8}"/>
              </a:ext>
            </a:extLst>
          </p:cNvPr>
          <p:cNvSpPr/>
          <p:nvPr/>
        </p:nvSpPr>
        <p:spPr>
          <a:xfrm>
            <a:off x="798186" y="4939062"/>
            <a:ext cx="2484000" cy="1296000"/>
          </a:xfrm>
          <a:prstGeom prst="rect">
            <a:avLst/>
          </a:prstGeom>
          <a:solidFill>
            <a:srgbClr val="009999"/>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400" dirty="0">
                <a:effectLst/>
                <a:ea typeface="Calibri" panose="020F0502020204030204" pitchFamily="34" charset="0"/>
                <a:cs typeface="Times New Roman" panose="02020603050405020304" pitchFamily="18" charset="0"/>
              </a:rPr>
              <a:t>‘We need to demonstrate in our reports whether our target of net gain has been achieved at our priority sites’</a:t>
            </a:r>
            <a:endParaRPr lang="en-GB" sz="1100" dirty="0">
              <a:effectLst/>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793813CF-CC4A-ACB3-FCA0-786A4D2E7F96}"/>
              </a:ext>
            </a:extLst>
          </p:cNvPr>
          <p:cNvSpPr/>
          <p:nvPr/>
        </p:nvSpPr>
        <p:spPr>
          <a:xfrm>
            <a:off x="3549313" y="277867"/>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This requires an approach that has </a:t>
            </a:r>
            <a:r>
              <a:rPr lang="en-GB" sz="1400" b="1">
                <a:solidFill>
                  <a:srgbClr val="000000"/>
                </a:solidFill>
                <a:effectLst/>
                <a:ea typeface="Calibri" panose="020F0502020204030204" pitchFamily="34" charset="0"/>
                <a:cs typeface="Times New Roman" panose="02020603050405020304" pitchFamily="18" charset="0"/>
              </a:rPr>
              <a:t>high feasibility to apply at scale</a:t>
            </a:r>
            <a:r>
              <a:rPr lang="en-GB" sz="1400">
                <a:solidFill>
                  <a:srgbClr val="000000"/>
                </a:solidFill>
                <a:effectLst/>
                <a:ea typeface="Calibri" panose="020F0502020204030204" pitchFamily="34" charset="0"/>
                <a:cs typeface="Times New Roman" panose="02020603050405020304" pitchFamily="18" charset="0"/>
              </a:rPr>
              <a:t> relatively quickly </a:t>
            </a:r>
            <a:endParaRPr lang="en-GB" sz="1100">
              <a:effectLst/>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FE894CE4-B723-8EFC-63CC-00277297460D}"/>
              </a:ext>
            </a:extLst>
          </p:cNvPr>
          <p:cNvSpPr/>
          <p:nvPr/>
        </p:nvSpPr>
        <p:spPr>
          <a:xfrm>
            <a:off x="3549313" y="1800898"/>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This requires an approach with high levels of accuracy and spatial precision, </a:t>
            </a:r>
            <a:r>
              <a:rPr lang="en-GB" sz="1400" b="1" dirty="0">
                <a:solidFill>
                  <a:srgbClr val="000000"/>
                </a:solidFill>
                <a:effectLst/>
                <a:ea typeface="Calibri" panose="020F0502020204030204" pitchFamily="34" charset="0"/>
                <a:cs typeface="Times New Roman" panose="02020603050405020304" pitchFamily="18" charset="0"/>
              </a:rPr>
              <a:t>but doesn’t need to track change over time</a:t>
            </a:r>
            <a:r>
              <a:rPr lang="en-GB" sz="1400" dirty="0">
                <a:solidFill>
                  <a:srgbClr val="000000"/>
                </a:solidFill>
                <a:effectLst/>
                <a:ea typeface="Calibri" panose="020F0502020204030204" pitchFamily="34" charset="0"/>
                <a:cs typeface="Times New Roman" panose="02020603050405020304" pitchFamily="18" charset="0"/>
              </a:rPr>
              <a:t> </a:t>
            </a:r>
            <a:endParaRPr lang="en-GB" sz="1100" dirty="0">
              <a:effectLst/>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4C3E38B9-08FF-C116-E45A-0C16ED198864}"/>
              </a:ext>
            </a:extLst>
          </p:cNvPr>
          <p:cNvSpPr/>
          <p:nvPr/>
        </p:nvSpPr>
        <p:spPr>
          <a:xfrm>
            <a:off x="3549313" y="3403206"/>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This can apply an approach to assessing </a:t>
            </a:r>
            <a:r>
              <a:rPr lang="en-GB" sz="1400" b="1" dirty="0">
                <a:solidFill>
                  <a:srgbClr val="000000"/>
                </a:solidFill>
                <a:effectLst/>
                <a:ea typeface="Calibri" panose="020F0502020204030204" pitchFamily="34" charset="0"/>
                <a:cs typeface="Times New Roman" panose="02020603050405020304" pitchFamily="18" charset="0"/>
              </a:rPr>
              <a:t>potential</a:t>
            </a:r>
            <a:r>
              <a:rPr lang="en-GB" sz="1400" dirty="0">
                <a:solidFill>
                  <a:srgbClr val="000000"/>
                </a:solidFill>
                <a:effectLst/>
                <a:ea typeface="Calibri" panose="020F0502020204030204" pitchFamily="34" charset="0"/>
                <a:cs typeface="Times New Roman" panose="02020603050405020304" pitchFamily="18" charset="0"/>
              </a:rPr>
              <a:t> impact that </a:t>
            </a:r>
            <a:r>
              <a:rPr lang="en-GB" sz="1400" b="1" dirty="0">
                <a:solidFill>
                  <a:srgbClr val="000000"/>
                </a:solidFill>
                <a:effectLst/>
                <a:ea typeface="Calibri" panose="020F0502020204030204" pitchFamily="34" charset="0"/>
                <a:cs typeface="Times New Roman" panose="02020603050405020304" pitchFamily="18" charset="0"/>
              </a:rPr>
              <a:t>doesn’t require high levels of accuracy or precision </a:t>
            </a:r>
            <a:endParaRPr lang="en-GB" sz="1100" dirty="0">
              <a:effectLst/>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C990701D-6566-757A-F0A9-7C16D7FAFC34}"/>
              </a:ext>
            </a:extLst>
          </p:cNvPr>
          <p:cNvSpPr/>
          <p:nvPr/>
        </p:nvSpPr>
        <p:spPr>
          <a:xfrm>
            <a:off x="3612000" y="5005514"/>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This requires </a:t>
            </a:r>
            <a:r>
              <a:rPr lang="en-GB" sz="1400" b="1" dirty="0">
                <a:solidFill>
                  <a:srgbClr val="000000"/>
                </a:solidFill>
                <a:effectLst/>
                <a:ea typeface="Calibri" panose="020F0502020204030204" pitchFamily="34" charset="0"/>
                <a:cs typeface="Times New Roman" panose="02020603050405020304" pitchFamily="18" charset="0"/>
              </a:rPr>
              <a:t>repeated measurement</a:t>
            </a:r>
            <a:r>
              <a:rPr lang="en-GB" sz="1400" dirty="0">
                <a:solidFill>
                  <a:srgbClr val="000000"/>
                </a:solidFill>
                <a:effectLst/>
                <a:ea typeface="Calibri" panose="020F0502020204030204" pitchFamily="34" charset="0"/>
                <a:cs typeface="Times New Roman" panose="02020603050405020304" pitchFamily="18" charset="0"/>
              </a:rPr>
              <a:t> over time with an approach that has high </a:t>
            </a:r>
            <a:r>
              <a:rPr lang="en-GB" sz="1400" b="1" dirty="0">
                <a:solidFill>
                  <a:srgbClr val="000000"/>
                </a:solidFill>
                <a:effectLst/>
                <a:ea typeface="Calibri" panose="020F0502020204030204" pitchFamily="34" charset="0"/>
                <a:cs typeface="Times New Roman" panose="02020603050405020304" pitchFamily="18" charset="0"/>
              </a:rPr>
              <a:t>spatial specificity </a:t>
            </a:r>
            <a:endParaRPr lang="en-GB" sz="1100" dirty="0">
              <a:effectLst/>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A6A608BA-1F07-C6B5-BA47-D01DB9450347}"/>
              </a:ext>
            </a:extLst>
          </p:cNvPr>
          <p:cNvSpPr/>
          <p:nvPr/>
        </p:nvSpPr>
        <p:spPr>
          <a:xfrm>
            <a:off x="6435028" y="3365731"/>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uses model-based </a:t>
            </a:r>
            <a:r>
              <a:rPr lang="en-GB" sz="1400" dirty="0" err="1">
                <a:solidFill>
                  <a:srgbClr val="000000"/>
                </a:solidFill>
                <a:effectLst/>
                <a:ea typeface="Calibri" panose="020F0502020204030204" pitchFamily="34" charset="0"/>
                <a:cs typeface="Times New Roman" panose="02020603050405020304" pitchFamily="18" charset="0"/>
              </a:rPr>
              <a:t>footprinting</a:t>
            </a:r>
            <a:r>
              <a:rPr lang="en-GB" sz="1400" dirty="0">
                <a:solidFill>
                  <a:srgbClr val="000000"/>
                </a:solidFill>
                <a:effectLst/>
                <a:ea typeface="Calibri" panose="020F0502020204030204" pitchFamily="34" charset="0"/>
                <a:cs typeface="Times New Roman" panose="02020603050405020304" pitchFamily="18" charset="0"/>
              </a:rPr>
              <a:t> to estimate impact of GHG emissions and water pollution</a:t>
            </a:r>
            <a:endParaRPr lang="en-GB" sz="1100" dirty="0">
              <a:effectLst/>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90B94EDE-EED5-2898-B2FB-2F6582F3A236}"/>
              </a:ext>
            </a:extLst>
          </p:cNvPr>
          <p:cNvSpPr/>
          <p:nvPr/>
        </p:nvSpPr>
        <p:spPr>
          <a:xfrm>
            <a:off x="6435028" y="4986956"/>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uses an accounting framework to structure metrics of ecosystem extent and condition over time, derived from field surveys and remote sensing</a:t>
            </a:r>
            <a:endParaRPr lang="en-GB" sz="1100" dirty="0">
              <a:effectLst/>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F0054601-E14C-7029-8515-D4F34802F7AE}"/>
              </a:ext>
            </a:extLst>
          </p:cNvPr>
          <p:cNvSpPr/>
          <p:nvPr/>
        </p:nvSpPr>
        <p:spPr>
          <a:xfrm>
            <a:off x="6435028" y="277867"/>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overlays sites with global layers of Threatened species, Ecosystem Integrity and Key Biodiversity Areas </a:t>
            </a:r>
            <a:endParaRPr lang="en-GB" sz="1100">
              <a:effectLst/>
              <a:ea typeface="Calibri" panose="020F050202020403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05BFAD2A-8F4A-7583-4D8F-85C83F1901CB}"/>
              </a:ext>
            </a:extLst>
          </p:cNvPr>
          <p:cNvSpPr/>
          <p:nvPr/>
        </p:nvSpPr>
        <p:spPr>
          <a:xfrm>
            <a:off x="6435028" y="1800898"/>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uses field surveys and qualitative surveys with stakeholders to assess the presence of threatened species</a:t>
            </a:r>
            <a:endParaRPr lang="en-GB" sz="1100">
              <a:effectLst/>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F0DB95CF-3DCA-19EE-C4BE-FD46DB73EC6C}"/>
              </a:ext>
            </a:extLst>
          </p:cNvPr>
          <p:cNvSpPr/>
          <p:nvPr/>
        </p:nvSpPr>
        <p:spPr>
          <a:xfrm>
            <a:off x="9258056" y="4991606"/>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reports that net gain has been achieved for key ecosystem types present at the site</a:t>
            </a:r>
            <a:endParaRPr lang="en-GB" sz="1100">
              <a:effectLst/>
              <a:ea typeface="Calibri" panose="020F050202020403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4CD427AF-09EA-E0C9-479F-DCCDA08634E3}"/>
              </a:ext>
            </a:extLst>
          </p:cNvPr>
          <p:cNvSpPr/>
          <p:nvPr/>
        </p:nvSpPr>
        <p:spPr>
          <a:xfrm>
            <a:off x="9258056" y="3403206"/>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learns that whilst GHG emissions from sites have an impact, the most important driver is the direct land use</a:t>
            </a:r>
            <a:endParaRPr lang="en-GB" sz="1100">
              <a:effectLst/>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F73DCAA6-D569-19D8-BBD1-2006E846168A}"/>
              </a:ext>
            </a:extLst>
          </p:cNvPr>
          <p:cNvSpPr/>
          <p:nvPr/>
        </p:nvSpPr>
        <p:spPr>
          <a:xfrm>
            <a:off x="9258056" y="1803808"/>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confirms the list of threatened species that likely occur on the sites</a:t>
            </a:r>
            <a:endParaRPr lang="en-GB" sz="1100">
              <a:effectLst/>
              <a:ea typeface="Calibri" panose="020F0502020204030204" pitchFamily="34" charset="0"/>
              <a:cs typeface="Times New Roman" panose="02020603050405020304" pitchFamily="18" charset="0"/>
            </a:endParaRPr>
          </a:p>
        </p:txBody>
      </p:sp>
      <p:sp>
        <p:nvSpPr>
          <p:cNvPr id="17" name="Rectangle 16">
            <a:extLst>
              <a:ext uri="{FF2B5EF4-FFF2-40B4-BE49-F238E27FC236}">
                <a16:creationId xmlns:a16="http://schemas.microsoft.com/office/drawing/2014/main" id="{440A8622-7CA2-781F-5E58-A7153862113A}"/>
              </a:ext>
            </a:extLst>
          </p:cNvPr>
          <p:cNvSpPr/>
          <p:nvPr/>
        </p:nvSpPr>
        <p:spPr>
          <a:xfrm>
            <a:off x="9258056" y="294275"/>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creates a shortlist of highest priority sites because they overlap with Key Biodiversity Areas. They prioritise these sites in their target setting.</a:t>
            </a:r>
            <a:endParaRPr lang="en-GB" sz="1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050068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624DDD-5CBF-5027-3B13-8B48E11DDBEA}"/>
              </a:ext>
            </a:extLst>
          </p:cNvPr>
          <p:cNvSpPr/>
          <p:nvPr/>
        </p:nvSpPr>
        <p:spPr>
          <a:xfrm>
            <a:off x="236470" y="215635"/>
            <a:ext cx="2484000" cy="1296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effectLst/>
                <a:ea typeface="Calibri" panose="020F0502020204030204" pitchFamily="34" charset="0"/>
                <a:cs typeface="Times New Roman" panose="02020603050405020304" pitchFamily="18" charset="0"/>
              </a:rPr>
              <a:t>‘We need to understand which of the commodities we source has the highest potential impacts on biodiversity</a:t>
            </a:r>
            <a:endParaRPr lang="en-GB" sz="1100">
              <a:effectLst/>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86DAA728-3DE9-72F4-9ED1-17822464664F}"/>
              </a:ext>
            </a:extLst>
          </p:cNvPr>
          <p:cNvSpPr/>
          <p:nvPr/>
        </p:nvSpPr>
        <p:spPr>
          <a:xfrm>
            <a:off x="236470" y="1832851"/>
            <a:ext cx="2484000" cy="1296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effectLst/>
                <a:ea typeface="Calibri" panose="020F0502020204030204" pitchFamily="34" charset="0"/>
                <a:cs typeface="Times New Roman" panose="02020603050405020304" pitchFamily="18" charset="0"/>
              </a:rPr>
              <a:t>‘We want to understand how sourcing from different regions using different production practices may affect our total footprint’</a:t>
            </a:r>
            <a:endParaRPr lang="en-GB" sz="1100" dirty="0">
              <a:effectLst/>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D11D295D-1B05-D823-21B8-88E47518032D}"/>
              </a:ext>
            </a:extLst>
          </p:cNvPr>
          <p:cNvSpPr/>
          <p:nvPr/>
        </p:nvSpPr>
        <p:spPr>
          <a:xfrm>
            <a:off x="236470" y="3514624"/>
            <a:ext cx="2484000" cy="1296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effectLst/>
                <a:ea typeface="Calibri" panose="020F0502020204030204" pitchFamily="34" charset="0"/>
                <a:cs typeface="Times New Roman" panose="02020603050405020304" pitchFamily="18" charset="0"/>
              </a:rPr>
              <a:t>‘We’ve identified the regions we source from, and want to understand their importance for biodiversity’</a:t>
            </a:r>
            <a:endParaRPr lang="en-GB" sz="1100" dirty="0">
              <a:effectLst/>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90579144-3CCB-9ADA-7E33-09AC718C8697}"/>
              </a:ext>
            </a:extLst>
          </p:cNvPr>
          <p:cNvSpPr/>
          <p:nvPr/>
        </p:nvSpPr>
        <p:spPr>
          <a:xfrm>
            <a:off x="236470" y="5094365"/>
            <a:ext cx="2484000" cy="1296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400" dirty="0">
                <a:effectLst/>
                <a:ea typeface="Calibri" panose="020F0502020204030204" pitchFamily="34" charset="0"/>
                <a:cs typeface="Times New Roman" panose="02020603050405020304" pitchFamily="18" charset="0"/>
              </a:rPr>
              <a:t>‘We’ve engaged with a group of producers to support a move towards regenerative practices, and want to understand the impacts on biodiversity at the farm level’</a:t>
            </a:r>
            <a:endParaRPr lang="en-GB" sz="1100" dirty="0">
              <a:effectLst/>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8B6FFF2F-B3F4-FF85-0DA9-59A4F2448AA8}"/>
              </a:ext>
            </a:extLst>
          </p:cNvPr>
          <p:cNvSpPr/>
          <p:nvPr/>
        </p:nvSpPr>
        <p:spPr>
          <a:xfrm>
            <a:off x="3205906" y="1826094"/>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This requires an approach with</a:t>
            </a:r>
            <a:r>
              <a:rPr lang="en-GB" sz="1400" b="1">
                <a:solidFill>
                  <a:srgbClr val="000000"/>
                </a:solidFill>
                <a:effectLst/>
                <a:ea typeface="Calibri" panose="020F0502020204030204" pitchFamily="34" charset="0"/>
                <a:cs typeface="Times New Roman" panose="02020603050405020304" pitchFamily="18" charset="0"/>
              </a:rPr>
              <a:t> high spatial precision</a:t>
            </a:r>
            <a:r>
              <a:rPr lang="en-GB" sz="1400">
                <a:solidFill>
                  <a:srgbClr val="000000"/>
                </a:solidFill>
                <a:effectLst/>
                <a:ea typeface="Calibri" panose="020F0502020204030204" pitchFamily="34" charset="0"/>
                <a:cs typeface="Times New Roman" panose="02020603050405020304" pitchFamily="18" charset="0"/>
              </a:rPr>
              <a:t> and can </a:t>
            </a:r>
            <a:r>
              <a:rPr lang="en-GB" sz="1400" b="1">
                <a:solidFill>
                  <a:srgbClr val="000000"/>
                </a:solidFill>
                <a:effectLst/>
                <a:ea typeface="Calibri" panose="020F0502020204030204" pitchFamily="34" charset="0"/>
                <a:cs typeface="Times New Roman" panose="02020603050405020304" pitchFamily="18" charset="0"/>
              </a:rPr>
              <a:t>track change over time</a:t>
            </a:r>
            <a:endParaRPr lang="en-GB" sz="1100">
              <a:effectLst/>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D81DCA12-C0FB-F896-34EC-E29303933843}"/>
              </a:ext>
            </a:extLst>
          </p:cNvPr>
          <p:cNvSpPr/>
          <p:nvPr/>
        </p:nvSpPr>
        <p:spPr>
          <a:xfrm>
            <a:off x="3188908" y="209495"/>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This requires an approach with relatively high levels of spatial precision, </a:t>
            </a:r>
            <a:r>
              <a:rPr lang="en-GB" sz="1400" b="1">
                <a:solidFill>
                  <a:srgbClr val="000000"/>
                </a:solidFill>
                <a:effectLst/>
                <a:ea typeface="Calibri" panose="020F0502020204030204" pitchFamily="34" charset="0"/>
                <a:cs typeface="Times New Roman" panose="02020603050405020304" pitchFamily="18" charset="0"/>
              </a:rPr>
              <a:t>but doesn’t need to track change over time</a:t>
            </a:r>
            <a:r>
              <a:rPr lang="en-GB" sz="1400">
                <a:solidFill>
                  <a:srgbClr val="000000"/>
                </a:solidFill>
                <a:effectLst/>
                <a:ea typeface="Calibri" panose="020F0502020204030204" pitchFamily="34" charset="0"/>
                <a:cs typeface="Times New Roman" panose="02020603050405020304" pitchFamily="18" charset="0"/>
              </a:rPr>
              <a:t> </a:t>
            </a:r>
            <a:endParaRPr lang="en-GB" sz="1100">
              <a:effectLst/>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A572027B-A430-32BC-804D-5CD0C1AF9874}"/>
              </a:ext>
            </a:extLst>
          </p:cNvPr>
          <p:cNvSpPr/>
          <p:nvPr/>
        </p:nvSpPr>
        <p:spPr>
          <a:xfrm>
            <a:off x="3153967" y="5094365"/>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This requires a screening approach that has ability to reflect the </a:t>
            </a:r>
            <a:r>
              <a:rPr lang="en-GB" sz="1400" b="1">
                <a:solidFill>
                  <a:srgbClr val="000000"/>
                </a:solidFill>
                <a:effectLst/>
                <a:ea typeface="Calibri" panose="020F0502020204030204" pitchFamily="34" charset="0"/>
                <a:cs typeface="Times New Roman" panose="02020603050405020304" pitchFamily="18" charset="0"/>
              </a:rPr>
              <a:t>potential impacts of different production practices </a:t>
            </a:r>
            <a:endParaRPr lang="en-GB" sz="1100">
              <a:effectLst/>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7F8DC285-4790-B320-A83F-0EAD5B8BCA69}"/>
              </a:ext>
            </a:extLst>
          </p:cNvPr>
          <p:cNvSpPr/>
          <p:nvPr/>
        </p:nvSpPr>
        <p:spPr>
          <a:xfrm>
            <a:off x="3202660" y="3429000"/>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This requires a screening approach with </a:t>
            </a:r>
            <a:r>
              <a:rPr lang="en-GB" sz="1400" b="1" dirty="0">
                <a:solidFill>
                  <a:srgbClr val="000000"/>
                </a:solidFill>
                <a:effectLst/>
                <a:ea typeface="Calibri" panose="020F0502020204030204" pitchFamily="34" charset="0"/>
                <a:cs typeface="Times New Roman" panose="02020603050405020304" pitchFamily="18" charset="0"/>
              </a:rPr>
              <a:t>high feasibility to apply at scale</a:t>
            </a:r>
            <a:r>
              <a:rPr lang="en-GB" sz="1400" dirty="0">
                <a:solidFill>
                  <a:srgbClr val="000000"/>
                </a:solidFill>
                <a:effectLst/>
                <a:ea typeface="Calibri" panose="020F0502020204030204" pitchFamily="34" charset="0"/>
                <a:cs typeface="Times New Roman" panose="02020603050405020304" pitchFamily="18" charset="0"/>
              </a:rPr>
              <a:t>, and can have relatively low accuracy</a:t>
            </a:r>
            <a:r>
              <a:rPr lang="en-GB" sz="1400" b="1" dirty="0">
                <a:solidFill>
                  <a:srgbClr val="000000"/>
                </a:solidFill>
                <a:effectLst/>
                <a:ea typeface="Calibri" panose="020F0502020204030204" pitchFamily="34" charset="0"/>
                <a:cs typeface="Times New Roman" panose="02020603050405020304" pitchFamily="18" charset="0"/>
              </a:rPr>
              <a:t> </a:t>
            </a:r>
            <a:endParaRPr lang="en-GB" sz="1100" dirty="0">
              <a:effectLst/>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1DFDBFEF-58AF-63F0-9D3B-913686436A56}"/>
              </a:ext>
            </a:extLst>
          </p:cNvPr>
          <p:cNvSpPr/>
          <p:nvPr/>
        </p:nvSpPr>
        <p:spPr>
          <a:xfrm>
            <a:off x="6023306" y="1826094"/>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estimates its impacts on biodiversity based on its spend on different commodities using an input-output model and model-based </a:t>
            </a:r>
            <a:r>
              <a:rPr lang="en-GB" sz="1400" dirty="0" err="1">
                <a:solidFill>
                  <a:srgbClr val="000000"/>
                </a:solidFill>
                <a:effectLst/>
                <a:ea typeface="Calibri" panose="020F0502020204030204" pitchFamily="34" charset="0"/>
                <a:cs typeface="Times New Roman" panose="02020603050405020304" pitchFamily="18" charset="0"/>
              </a:rPr>
              <a:t>footprinting</a:t>
            </a:r>
            <a:r>
              <a:rPr lang="en-GB" sz="1400" dirty="0">
                <a:solidFill>
                  <a:srgbClr val="000000"/>
                </a:solidFill>
                <a:effectLst/>
                <a:ea typeface="Calibri" panose="020F0502020204030204" pitchFamily="34" charset="0"/>
                <a:cs typeface="Times New Roman" panose="02020603050405020304" pitchFamily="18" charset="0"/>
              </a:rPr>
              <a:t> approach</a:t>
            </a:r>
            <a:endParaRPr lang="en-GB" sz="1100" dirty="0">
              <a:effectLst/>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7DB6251A-F575-823C-338E-4D1A46025ECF}"/>
              </a:ext>
            </a:extLst>
          </p:cNvPr>
          <p:cNvSpPr/>
          <p:nvPr/>
        </p:nvSpPr>
        <p:spPr>
          <a:xfrm>
            <a:off x="6023306" y="206228"/>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uses a model-based </a:t>
            </a:r>
            <a:r>
              <a:rPr lang="en-GB" sz="1400" dirty="0" err="1">
                <a:solidFill>
                  <a:srgbClr val="000000"/>
                </a:solidFill>
                <a:effectLst/>
                <a:ea typeface="Calibri" panose="020F0502020204030204" pitchFamily="34" charset="0"/>
                <a:cs typeface="Times New Roman" panose="02020603050405020304" pitchFamily="18" charset="0"/>
              </a:rPr>
              <a:t>footprinting</a:t>
            </a:r>
            <a:r>
              <a:rPr lang="en-GB" sz="1400" dirty="0">
                <a:solidFill>
                  <a:srgbClr val="000000"/>
                </a:solidFill>
                <a:effectLst/>
                <a:ea typeface="Calibri" panose="020F0502020204030204" pitchFamily="34" charset="0"/>
                <a:cs typeface="Times New Roman" panose="02020603050405020304" pitchFamily="18" charset="0"/>
              </a:rPr>
              <a:t> approach that has factors for different land use intensities and remote sensing</a:t>
            </a:r>
            <a:endParaRPr lang="en-GB" sz="1100" dirty="0">
              <a:effectLst/>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080256E5-9FF6-A4B0-8828-7D33B4491F00}"/>
              </a:ext>
            </a:extLst>
          </p:cNvPr>
          <p:cNvSpPr/>
          <p:nvPr/>
        </p:nvSpPr>
        <p:spPr>
          <a:xfrm>
            <a:off x="6066042" y="5094365"/>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overlays sourcing regions with global data sets on Threatened species, Ecosystem Integrity and designated areas</a:t>
            </a:r>
            <a:endParaRPr lang="en-GB" sz="1100">
              <a:effectLst/>
              <a:ea typeface="Calibri" panose="020F050202020403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AEE63A60-A032-1CF8-9CED-BCD0CAFE03C2}"/>
              </a:ext>
            </a:extLst>
          </p:cNvPr>
          <p:cNvSpPr/>
          <p:nvPr/>
        </p:nvSpPr>
        <p:spPr>
          <a:xfrm>
            <a:off x="6020013" y="3429000"/>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uses field surveys and qualitative surveys with stakeholders to assess trends in species abundance </a:t>
            </a:r>
            <a:endParaRPr lang="en-GB" sz="1100">
              <a:effectLst/>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DFA275E5-10F4-DA21-EF35-0726CED60A8E}"/>
              </a:ext>
            </a:extLst>
          </p:cNvPr>
          <p:cNvSpPr/>
          <p:nvPr/>
        </p:nvSpPr>
        <p:spPr>
          <a:xfrm>
            <a:off x="8882688" y="210654"/>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gains robust and transparent evidence that engaging with suppliers on regenerative practice scan contribute to biodiversity uplift</a:t>
            </a:r>
            <a:endParaRPr lang="en-GB" sz="1100">
              <a:effectLst/>
              <a:ea typeface="Calibri" panose="020F050202020403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8061C3EF-6A16-AD4A-76C8-108DF25A287E}"/>
              </a:ext>
            </a:extLst>
          </p:cNvPr>
          <p:cNvSpPr/>
          <p:nvPr/>
        </p:nvSpPr>
        <p:spPr>
          <a:xfrm>
            <a:off x="8874842" y="3433985"/>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understands that sourcing from suppliers using a different method of production reduces its biodiversity footprint from water use</a:t>
            </a:r>
            <a:endParaRPr lang="en-GB" sz="1100" dirty="0">
              <a:effectLst/>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DDFE5E1F-BE83-34A9-71D7-DB829792F168}"/>
              </a:ext>
            </a:extLst>
          </p:cNvPr>
          <p:cNvSpPr/>
          <p:nvPr/>
        </p:nvSpPr>
        <p:spPr>
          <a:xfrm>
            <a:off x="8878181" y="1805976"/>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identifies the sourcing landscape holds some of the last remaining patches of a threatened ecosystem type</a:t>
            </a:r>
            <a:endParaRPr lang="en-GB" sz="1100">
              <a:effectLst/>
              <a:ea typeface="Calibri" panose="020F0502020204030204" pitchFamily="34" charset="0"/>
              <a:cs typeface="Times New Roman" panose="02020603050405020304" pitchFamily="18" charset="0"/>
            </a:endParaRPr>
          </a:p>
        </p:txBody>
      </p:sp>
      <p:sp>
        <p:nvSpPr>
          <p:cNvPr id="17" name="Rectangle 16">
            <a:extLst>
              <a:ext uri="{FF2B5EF4-FFF2-40B4-BE49-F238E27FC236}">
                <a16:creationId xmlns:a16="http://schemas.microsoft.com/office/drawing/2014/main" id="{2A3E9592-CC38-F3DA-8A31-45D395F3D1D6}"/>
              </a:ext>
            </a:extLst>
          </p:cNvPr>
          <p:cNvSpPr/>
          <p:nvPr/>
        </p:nvSpPr>
        <p:spPr>
          <a:xfrm>
            <a:off x="8878183" y="5094365"/>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identifies a shortlist of commodities to begin developing a biodiversity strategy around</a:t>
            </a:r>
            <a:endParaRPr lang="en-GB" sz="110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2429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6F506-35A1-99D6-B425-D1817E99AE7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A481DB0-0797-B79C-246C-6342558C9706}"/>
              </a:ext>
            </a:extLst>
          </p:cNvPr>
          <p:cNvSpPr/>
          <p:nvPr/>
        </p:nvSpPr>
        <p:spPr>
          <a:xfrm>
            <a:off x="236470" y="209494"/>
            <a:ext cx="2484000" cy="1296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effectLst/>
                <a:ea typeface="Calibri" panose="020F0502020204030204" pitchFamily="34" charset="0"/>
                <a:cs typeface="Times New Roman" panose="02020603050405020304" pitchFamily="18" charset="0"/>
              </a:rPr>
              <a:t>‘We need to understand which of the commodities we source has the highest potential impacts on biodiversity</a:t>
            </a:r>
            <a:endParaRPr lang="en-GB" sz="1100" dirty="0">
              <a:effectLst/>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188D2DE2-F530-DC57-4EDA-D1998780DAFE}"/>
              </a:ext>
            </a:extLst>
          </p:cNvPr>
          <p:cNvSpPr/>
          <p:nvPr/>
        </p:nvSpPr>
        <p:spPr>
          <a:xfrm>
            <a:off x="209360" y="1789235"/>
            <a:ext cx="2484000" cy="1296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effectLst/>
                <a:ea typeface="Calibri" panose="020F0502020204030204" pitchFamily="34" charset="0"/>
                <a:cs typeface="Times New Roman" panose="02020603050405020304" pitchFamily="18" charset="0"/>
              </a:rPr>
              <a:t>‘We want to understand how sourcing from different regions using different production practices may affect our total footprint’</a:t>
            </a:r>
            <a:endParaRPr lang="en-GB" sz="1100" dirty="0">
              <a:effectLst/>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AA703655-7D4E-87A9-6410-1C75EE0E931B}"/>
              </a:ext>
            </a:extLst>
          </p:cNvPr>
          <p:cNvSpPr/>
          <p:nvPr/>
        </p:nvSpPr>
        <p:spPr>
          <a:xfrm>
            <a:off x="222913" y="3343183"/>
            <a:ext cx="2484000" cy="1296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effectLst/>
                <a:ea typeface="Calibri" panose="020F0502020204030204" pitchFamily="34" charset="0"/>
                <a:cs typeface="Times New Roman" panose="02020603050405020304" pitchFamily="18" charset="0"/>
              </a:rPr>
              <a:t>‘We’ve identified the regions we source from, and want to understand their importance for biodiversity’</a:t>
            </a:r>
            <a:endParaRPr lang="en-GB" sz="1100" dirty="0">
              <a:effectLst/>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BAF33E97-BFDD-7659-9509-302427C98899}"/>
              </a:ext>
            </a:extLst>
          </p:cNvPr>
          <p:cNvSpPr/>
          <p:nvPr/>
        </p:nvSpPr>
        <p:spPr>
          <a:xfrm>
            <a:off x="222913" y="5054197"/>
            <a:ext cx="2484000" cy="12960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400" dirty="0">
                <a:effectLst/>
                <a:ea typeface="Calibri" panose="020F0502020204030204" pitchFamily="34" charset="0"/>
                <a:cs typeface="Times New Roman" panose="02020603050405020304" pitchFamily="18" charset="0"/>
              </a:rPr>
              <a:t>‘We’ve engaged with a group of producers to support a move towards regenerative practices, and want to understand the impacts on biodiversity at the farm level’</a:t>
            </a:r>
            <a:endParaRPr lang="en-GB" sz="1100" dirty="0">
              <a:effectLst/>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6FE90792-BA02-4257-6A92-2F33EC1EEF30}"/>
              </a:ext>
            </a:extLst>
          </p:cNvPr>
          <p:cNvSpPr/>
          <p:nvPr/>
        </p:nvSpPr>
        <p:spPr>
          <a:xfrm>
            <a:off x="3046668" y="5062857"/>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This requires an approach with</a:t>
            </a:r>
            <a:r>
              <a:rPr lang="en-GB" sz="1400" b="1">
                <a:solidFill>
                  <a:srgbClr val="000000"/>
                </a:solidFill>
                <a:effectLst/>
                <a:ea typeface="Calibri" panose="020F0502020204030204" pitchFamily="34" charset="0"/>
                <a:cs typeface="Times New Roman" panose="02020603050405020304" pitchFamily="18" charset="0"/>
              </a:rPr>
              <a:t> high spatial precision</a:t>
            </a:r>
            <a:r>
              <a:rPr lang="en-GB" sz="1400">
                <a:solidFill>
                  <a:srgbClr val="000000"/>
                </a:solidFill>
                <a:effectLst/>
                <a:ea typeface="Calibri" panose="020F0502020204030204" pitchFamily="34" charset="0"/>
                <a:cs typeface="Times New Roman" panose="02020603050405020304" pitchFamily="18" charset="0"/>
              </a:rPr>
              <a:t> and can </a:t>
            </a:r>
            <a:r>
              <a:rPr lang="en-GB" sz="1400" b="1">
                <a:solidFill>
                  <a:srgbClr val="000000"/>
                </a:solidFill>
                <a:effectLst/>
                <a:ea typeface="Calibri" panose="020F0502020204030204" pitchFamily="34" charset="0"/>
                <a:cs typeface="Times New Roman" panose="02020603050405020304" pitchFamily="18" charset="0"/>
              </a:rPr>
              <a:t>track change over time</a:t>
            </a:r>
            <a:endParaRPr lang="en-GB" sz="1100">
              <a:effectLst/>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C8B2980C-0D74-F8BA-E3A3-D288299AF904}"/>
              </a:ext>
            </a:extLst>
          </p:cNvPr>
          <p:cNvSpPr/>
          <p:nvPr/>
        </p:nvSpPr>
        <p:spPr>
          <a:xfrm>
            <a:off x="3040296" y="3429000"/>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This requires an approach with relatively high levels of spatial precision, </a:t>
            </a:r>
            <a:r>
              <a:rPr lang="en-GB" sz="1400" b="1">
                <a:solidFill>
                  <a:srgbClr val="000000"/>
                </a:solidFill>
                <a:effectLst/>
                <a:ea typeface="Calibri" panose="020F0502020204030204" pitchFamily="34" charset="0"/>
                <a:cs typeface="Times New Roman" panose="02020603050405020304" pitchFamily="18" charset="0"/>
              </a:rPr>
              <a:t>but doesn’t need to track change over time</a:t>
            </a:r>
            <a:r>
              <a:rPr lang="en-GB" sz="1400">
                <a:solidFill>
                  <a:srgbClr val="000000"/>
                </a:solidFill>
                <a:effectLst/>
                <a:ea typeface="Calibri" panose="020F0502020204030204" pitchFamily="34" charset="0"/>
                <a:cs typeface="Times New Roman" panose="02020603050405020304" pitchFamily="18" charset="0"/>
              </a:rPr>
              <a:t> </a:t>
            </a:r>
            <a:endParaRPr lang="en-GB" sz="1100">
              <a:effectLst/>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F9E0A356-62F3-5749-0D1D-FFA7C8C98038}"/>
              </a:ext>
            </a:extLst>
          </p:cNvPr>
          <p:cNvSpPr/>
          <p:nvPr/>
        </p:nvSpPr>
        <p:spPr>
          <a:xfrm>
            <a:off x="3046668" y="1866493"/>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This requires a screening approach that has ability to reflect the </a:t>
            </a:r>
            <a:r>
              <a:rPr lang="en-GB" sz="1400" b="1">
                <a:solidFill>
                  <a:srgbClr val="000000"/>
                </a:solidFill>
                <a:effectLst/>
                <a:ea typeface="Calibri" panose="020F0502020204030204" pitchFamily="34" charset="0"/>
                <a:cs typeface="Times New Roman" panose="02020603050405020304" pitchFamily="18" charset="0"/>
              </a:rPr>
              <a:t>potential impacts of different production practices </a:t>
            </a:r>
            <a:endParaRPr lang="en-GB" sz="1100">
              <a:effectLst/>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D40CE171-0E5D-85E2-583C-E6E68672D09A}"/>
              </a:ext>
            </a:extLst>
          </p:cNvPr>
          <p:cNvSpPr/>
          <p:nvPr/>
        </p:nvSpPr>
        <p:spPr>
          <a:xfrm>
            <a:off x="3040295" y="262380"/>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This requires a screening approach with </a:t>
            </a:r>
            <a:r>
              <a:rPr lang="en-GB" sz="1400" b="1" dirty="0">
                <a:solidFill>
                  <a:srgbClr val="000000"/>
                </a:solidFill>
                <a:effectLst/>
                <a:ea typeface="Calibri" panose="020F0502020204030204" pitchFamily="34" charset="0"/>
                <a:cs typeface="Times New Roman" panose="02020603050405020304" pitchFamily="18" charset="0"/>
              </a:rPr>
              <a:t>high feasibility to apply at scale</a:t>
            </a:r>
            <a:r>
              <a:rPr lang="en-GB" sz="1400" dirty="0">
                <a:solidFill>
                  <a:srgbClr val="000000"/>
                </a:solidFill>
                <a:effectLst/>
                <a:ea typeface="Calibri" panose="020F0502020204030204" pitchFamily="34" charset="0"/>
                <a:cs typeface="Times New Roman" panose="02020603050405020304" pitchFamily="18" charset="0"/>
              </a:rPr>
              <a:t>, and can have relatively low accuracy</a:t>
            </a:r>
            <a:r>
              <a:rPr lang="en-GB" sz="1400" b="1" dirty="0">
                <a:solidFill>
                  <a:srgbClr val="000000"/>
                </a:solidFill>
                <a:effectLst/>
                <a:ea typeface="Calibri" panose="020F0502020204030204" pitchFamily="34" charset="0"/>
                <a:cs typeface="Times New Roman" panose="02020603050405020304" pitchFamily="18" charset="0"/>
              </a:rPr>
              <a:t> </a:t>
            </a:r>
            <a:endParaRPr lang="en-GB" sz="1100" dirty="0">
              <a:effectLst/>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ABA73285-5545-A413-BBBF-A3928BCF078D}"/>
              </a:ext>
            </a:extLst>
          </p:cNvPr>
          <p:cNvSpPr/>
          <p:nvPr/>
        </p:nvSpPr>
        <p:spPr>
          <a:xfrm>
            <a:off x="5959456" y="262380"/>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estimates its impacts on biodiversity based on its spend on different commodities using an input-output model and model-based </a:t>
            </a:r>
            <a:r>
              <a:rPr lang="en-GB" sz="1400" dirty="0" err="1">
                <a:solidFill>
                  <a:srgbClr val="000000"/>
                </a:solidFill>
                <a:effectLst/>
                <a:ea typeface="Calibri" panose="020F0502020204030204" pitchFamily="34" charset="0"/>
                <a:cs typeface="Times New Roman" panose="02020603050405020304" pitchFamily="18" charset="0"/>
              </a:rPr>
              <a:t>footprinting</a:t>
            </a:r>
            <a:r>
              <a:rPr lang="en-GB" sz="1400" dirty="0">
                <a:solidFill>
                  <a:srgbClr val="000000"/>
                </a:solidFill>
                <a:effectLst/>
                <a:ea typeface="Calibri" panose="020F0502020204030204" pitchFamily="34" charset="0"/>
                <a:cs typeface="Times New Roman" panose="02020603050405020304" pitchFamily="18" charset="0"/>
              </a:rPr>
              <a:t> approach</a:t>
            </a:r>
            <a:endParaRPr lang="en-GB" sz="1100" dirty="0">
              <a:effectLst/>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7D0F1415-6D8A-60B4-355A-32F009229EF2}"/>
              </a:ext>
            </a:extLst>
          </p:cNvPr>
          <p:cNvSpPr/>
          <p:nvPr/>
        </p:nvSpPr>
        <p:spPr>
          <a:xfrm>
            <a:off x="5988690" y="1862487"/>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dirty="0">
                <a:solidFill>
                  <a:srgbClr val="000000"/>
                </a:solidFill>
                <a:effectLst/>
                <a:ea typeface="Calibri" panose="020F0502020204030204" pitchFamily="34" charset="0"/>
                <a:cs typeface="Times New Roman" panose="02020603050405020304" pitchFamily="18" charset="0"/>
              </a:rPr>
              <a:t>Business uses a model-based </a:t>
            </a:r>
            <a:r>
              <a:rPr lang="en-GB" sz="1400" dirty="0" err="1">
                <a:solidFill>
                  <a:srgbClr val="000000"/>
                </a:solidFill>
                <a:effectLst/>
                <a:ea typeface="Calibri" panose="020F0502020204030204" pitchFamily="34" charset="0"/>
                <a:cs typeface="Times New Roman" panose="02020603050405020304" pitchFamily="18" charset="0"/>
              </a:rPr>
              <a:t>footprinting</a:t>
            </a:r>
            <a:r>
              <a:rPr lang="en-GB" sz="1400" dirty="0">
                <a:solidFill>
                  <a:srgbClr val="000000"/>
                </a:solidFill>
                <a:effectLst/>
                <a:ea typeface="Calibri" panose="020F0502020204030204" pitchFamily="34" charset="0"/>
                <a:cs typeface="Times New Roman" panose="02020603050405020304" pitchFamily="18" charset="0"/>
              </a:rPr>
              <a:t> approach that has factors for different land use intensities and remote sensing</a:t>
            </a:r>
            <a:endParaRPr lang="en-GB" sz="1100" dirty="0">
              <a:effectLst/>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F21757B3-C678-6EDE-A640-89E151D544D8}"/>
              </a:ext>
            </a:extLst>
          </p:cNvPr>
          <p:cNvSpPr/>
          <p:nvPr/>
        </p:nvSpPr>
        <p:spPr>
          <a:xfrm>
            <a:off x="5992664" y="3429000"/>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overlays sourcing regions with global data sets on Threatened species, Ecosystem Integrity and designated areas</a:t>
            </a:r>
            <a:endParaRPr lang="en-GB" sz="1100">
              <a:effectLst/>
              <a:ea typeface="Calibri" panose="020F0502020204030204" pitchFamily="34" charset="0"/>
              <a:cs typeface="Times New Roman" panose="02020603050405020304" pitchFamily="18" charset="0"/>
            </a:endParaRPr>
          </a:p>
        </p:txBody>
      </p:sp>
      <p:sp>
        <p:nvSpPr>
          <p:cNvPr id="13" name="Rectangle 12">
            <a:extLst>
              <a:ext uri="{FF2B5EF4-FFF2-40B4-BE49-F238E27FC236}">
                <a16:creationId xmlns:a16="http://schemas.microsoft.com/office/drawing/2014/main" id="{9C0926EB-FC87-718D-0AB0-42254C0BC781}"/>
              </a:ext>
            </a:extLst>
          </p:cNvPr>
          <p:cNvSpPr/>
          <p:nvPr/>
        </p:nvSpPr>
        <p:spPr>
          <a:xfrm>
            <a:off x="5996932" y="5062857"/>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uses field surveys and qualitative surveys with stakeholders to assess trends in species abundance </a:t>
            </a:r>
            <a:endParaRPr lang="en-GB" sz="1100">
              <a:effectLst/>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FCB82B8E-E305-F09A-C548-63A326400129}"/>
              </a:ext>
            </a:extLst>
          </p:cNvPr>
          <p:cNvSpPr/>
          <p:nvPr/>
        </p:nvSpPr>
        <p:spPr>
          <a:xfrm>
            <a:off x="8878616" y="5054197"/>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gains robust and transparent evidence that engaging with suppliers on regenerative practice scan contribute to biodiversity uplift</a:t>
            </a:r>
            <a:endParaRPr lang="en-GB" sz="1100">
              <a:effectLst/>
              <a:ea typeface="Calibri" panose="020F050202020403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5DBE2767-E190-F99E-1F28-8B8956B18F37}"/>
              </a:ext>
            </a:extLst>
          </p:cNvPr>
          <p:cNvSpPr/>
          <p:nvPr/>
        </p:nvSpPr>
        <p:spPr>
          <a:xfrm>
            <a:off x="8878616" y="1865694"/>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understands that sourcing from suppliers using a different method of production reduces its biodiversity footprint from water use</a:t>
            </a:r>
            <a:endParaRPr lang="en-GB" sz="1100">
              <a:effectLst/>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1CD5CA11-CC41-CC9E-BA07-772F0405B7FC}"/>
              </a:ext>
            </a:extLst>
          </p:cNvPr>
          <p:cNvSpPr/>
          <p:nvPr/>
        </p:nvSpPr>
        <p:spPr>
          <a:xfrm>
            <a:off x="8878616" y="3424537"/>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identifies the sourcing landscape holds some of the last remaining patches of a threatened ecosystem type</a:t>
            </a:r>
            <a:endParaRPr lang="en-GB" sz="1100">
              <a:effectLst/>
              <a:ea typeface="Calibri" panose="020F0502020204030204" pitchFamily="34" charset="0"/>
              <a:cs typeface="Times New Roman" panose="02020603050405020304" pitchFamily="18" charset="0"/>
            </a:endParaRPr>
          </a:p>
        </p:txBody>
      </p:sp>
      <p:sp>
        <p:nvSpPr>
          <p:cNvPr id="17" name="Rectangle 16">
            <a:extLst>
              <a:ext uri="{FF2B5EF4-FFF2-40B4-BE49-F238E27FC236}">
                <a16:creationId xmlns:a16="http://schemas.microsoft.com/office/drawing/2014/main" id="{7255E46C-DA68-4848-6393-DEDD45A82B0B}"/>
              </a:ext>
            </a:extLst>
          </p:cNvPr>
          <p:cNvSpPr/>
          <p:nvPr/>
        </p:nvSpPr>
        <p:spPr>
          <a:xfrm>
            <a:off x="8878616" y="262380"/>
            <a:ext cx="2484000" cy="1296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400">
                <a:solidFill>
                  <a:srgbClr val="000000"/>
                </a:solidFill>
                <a:effectLst/>
                <a:ea typeface="Calibri" panose="020F0502020204030204" pitchFamily="34" charset="0"/>
                <a:cs typeface="Times New Roman" panose="02020603050405020304" pitchFamily="18" charset="0"/>
              </a:rPr>
              <a:t>Business identifies a shortlist of commodities to begin developing a biodiversity strategy around</a:t>
            </a:r>
            <a:endParaRPr lang="en-GB" sz="110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1857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699ED6-7EAE-2C15-B5ED-9EEDBDEA63D8}"/>
              </a:ext>
            </a:extLst>
          </p:cNvPr>
          <p:cNvSpPr>
            <a:spLocks noGrp="1"/>
          </p:cNvSpPr>
          <p:nvPr>
            <p:ph type="body" sz="quarter" idx="12"/>
          </p:nvPr>
        </p:nvSpPr>
        <p:spPr/>
        <p:txBody>
          <a:bodyPr vert="horz" lIns="91440" tIns="45720" rIns="91440" bIns="45720" rtlCol="0" anchor="t">
            <a:normAutofit/>
          </a:bodyPr>
          <a:lstStyle/>
          <a:p>
            <a:r>
              <a:rPr lang="en-GB" dirty="0"/>
              <a:t>Dependencies </a:t>
            </a:r>
          </a:p>
        </p:txBody>
      </p:sp>
    </p:spTree>
    <p:extLst>
      <p:ext uri="{BB962C8B-B14F-4D97-AF65-F5344CB8AC3E}">
        <p14:creationId xmlns:p14="http://schemas.microsoft.com/office/powerpoint/2010/main" val="25260312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62CE4472-194A-4B80-8BCB-E020C49FA805}"/>
              </a:ext>
            </a:extLst>
          </p:cNvPr>
          <p:cNvSpPr>
            <a:spLocks noGrp="1"/>
          </p:cNvSpPr>
          <p:nvPr>
            <p:ph type="body" sz="quarter" idx="10"/>
          </p:nvPr>
        </p:nvSpPr>
        <p:spPr>
          <a:xfrm>
            <a:off x="2334356" y="621994"/>
            <a:ext cx="6917803" cy="541726"/>
          </a:xfrm>
        </p:spPr>
        <p:txBody>
          <a:bodyPr vert="horz" lIns="0" tIns="0" rIns="0" bIns="45720" rtlCol="0" anchor="t">
            <a:noAutofit/>
          </a:bodyPr>
          <a:lstStyle/>
          <a:p>
            <a:r>
              <a:rPr lang="en-GB" dirty="0">
                <a:ea typeface="ＭＳ Ｐゴシック"/>
              </a:rPr>
              <a:t>Measurement of dependencies</a:t>
            </a:r>
            <a:endParaRPr lang="en-US" dirty="0"/>
          </a:p>
        </p:txBody>
      </p:sp>
      <p:sp>
        <p:nvSpPr>
          <p:cNvPr id="10" name="TextBox 9">
            <a:extLst>
              <a:ext uri="{FF2B5EF4-FFF2-40B4-BE49-F238E27FC236}">
                <a16:creationId xmlns:a16="http://schemas.microsoft.com/office/drawing/2014/main" id="{643588FC-4CE0-45D3-9049-899C67EBAC22}"/>
              </a:ext>
            </a:extLst>
          </p:cNvPr>
          <p:cNvSpPr txBox="1"/>
          <p:nvPr/>
        </p:nvSpPr>
        <p:spPr>
          <a:xfrm>
            <a:off x="541229" y="1388803"/>
            <a:ext cx="6917803" cy="5047511"/>
          </a:xfrm>
          <a:prstGeom prst="rect">
            <a:avLst/>
          </a:prstGeom>
          <a:noFill/>
        </p:spPr>
        <p:txBody>
          <a:bodyPr wrap="square" lIns="91416" tIns="45708" rIns="91416" bIns="45708" anchor="t">
            <a:spAutoFit/>
          </a:bodyPr>
          <a:lstStyle/>
          <a:p>
            <a:pPr marL="342900" indent="-342900">
              <a:spcBef>
                <a:spcPts val="600"/>
              </a:spcBef>
              <a:spcAft>
                <a:spcPts val="600"/>
              </a:spcAft>
              <a:buFont typeface="Wingdings" panose="05000000000000000000" pitchFamily="2" charset="2"/>
              <a:buChar char="Ø"/>
            </a:pPr>
            <a:r>
              <a:rPr lang="en-GB" sz="1700" dirty="0">
                <a:latin typeface="Arial"/>
                <a:cs typeface="Arial"/>
              </a:rPr>
              <a:t>Measurement of dependencies is </a:t>
            </a:r>
            <a:r>
              <a:rPr lang="en-GB" sz="1700" b="1" dirty="0">
                <a:solidFill>
                  <a:srgbClr val="009999"/>
                </a:solidFill>
                <a:latin typeface="Arial"/>
                <a:cs typeface="Arial"/>
              </a:rPr>
              <a:t>less evolved </a:t>
            </a:r>
            <a:r>
              <a:rPr lang="en-GB" sz="1700" dirty="0">
                <a:latin typeface="Arial"/>
                <a:cs typeface="Arial"/>
              </a:rPr>
              <a:t>than impact measurement.</a:t>
            </a:r>
          </a:p>
          <a:p>
            <a:pPr marL="342900" indent="-342900">
              <a:spcBef>
                <a:spcPts val="600"/>
              </a:spcBef>
              <a:spcAft>
                <a:spcPts val="600"/>
              </a:spcAft>
              <a:buFont typeface="Wingdings" panose="05000000000000000000" pitchFamily="2" charset="2"/>
              <a:buChar char="Ø"/>
            </a:pPr>
            <a:r>
              <a:rPr lang="en-GB" sz="1700" dirty="0">
                <a:latin typeface="Arial" panose="020B0604020202020204" pitchFamily="34" charset="0"/>
                <a:cs typeface="Arial" panose="020B0604020202020204" pitchFamily="34" charset="0"/>
              </a:rPr>
              <a:t>Measurements of biodiversity dependencies involves understanding:</a:t>
            </a:r>
          </a:p>
          <a:p>
            <a:pPr marL="710565" lvl="1" indent="-342900">
              <a:spcBef>
                <a:spcPts val="600"/>
              </a:spcBef>
              <a:spcAft>
                <a:spcPts val="600"/>
              </a:spcAft>
              <a:buFont typeface="Courier New" panose="02070309020205020404" pitchFamily="49" charset="0"/>
              <a:buChar char="o"/>
            </a:pPr>
            <a:r>
              <a:rPr lang="en-GB" sz="1700" dirty="0">
                <a:latin typeface="Arial" panose="020B0604020202020204" pitchFamily="34" charset="0"/>
                <a:cs typeface="Arial" panose="020B0604020202020204" pitchFamily="34" charset="0"/>
              </a:rPr>
              <a:t>the </a:t>
            </a:r>
            <a:r>
              <a:rPr lang="en-GB" sz="1700" b="1" dirty="0">
                <a:solidFill>
                  <a:srgbClr val="009999"/>
                </a:solidFill>
                <a:latin typeface="Arial" panose="020B0604020202020204" pitchFamily="34" charset="0"/>
                <a:cs typeface="Arial" panose="020B0604020202020204" pitchFamily="34" charset="0"/>
              </a:rPr>
              <a:t>ecosystem services that are material to the business </a:t>
            </a:r>
            <a:r>
              <a:rPr lang="en-GB" sz="1700" dirty="0">
                <a:latin typeface="Arial" panose="020B0604020202020204" pitchFamily="34" charset="0"/>
                <a:cs typeface="Arial" panose="020B0604020202020204" pitchFamily="34" charset="0"/>
              </a:rPr>
              <a:t>and</a:t>
            </a:r>
          </a:p>
          <a:p>
            <a:pPr marL="710565" lvl="1" indent="-342900">
              <a:spcBef>
                <a:spcPts val="600"/>
              </a:spcBef>
              <a:spcAft>
                <a:spcPts val="600"/>
              </a:spcAft>
              <a:buFont typeface="Courier New" panose="02070309020205020404" pitchFamily="49" charset="0"/>
              <a:buChar char="o"/>
            </a:pPr>
            <a:r>
              <a:rPr lang="en-GB" sz="1700" b="1" dirty="0">
                <a:solidFill>
                  <a:srgbClr val="009999"/>
                </a:solidFill>
                <a:latin typeface="Arial" panose="020B0604020202020204" pitchFamily="34" charset="0"/>
                <a:cs typeface="Arial" panose="020B0604020202020204" pitchFamily="34" charset="0"/>
              </a:rPr>
              <a:t>which ecosystem types </a:t>
            </a:r>
            <a:r>
              <a:rPr lang="en-GB" sz="1700" dirty="0">
                <a:latin typeface="Arial" panose="020B0604020202020204" pitchFamily="34" charset="0"/>
                <a:cs typeface="Arial" panose="020B0604020202020204" pitchFamily="34" charset="0"/>
              </a:rPr>
              <a:t>are most likely to provide those services across value chains</a:t>
            </a:r>
          </a:p>
          <a:p>
            <a:pPr marL="342900" indent="-342900">
              <a:spcBef>
                <a:spcPts val="600"/>
              </a:spcBef>
              <a:spcAft>
                <a:spcPts val="600"/>
              </a:spcAft>
              <a:buFont typeface="Wingdings" panose="05000000000000000000" pitchFamily="2" charset="2"/>
              <a:buChar char="Ø"/>
            </a:pPr>
            <a:r>
              <a:rPr lang="en-GB" sz="1700" dirty="0">
                <a:latin typeface="Arial"/>
                <a:cs typeface="Arial"/>
              </a:rPr>
              <a:t>An analysis of the current and future </a:t>
            </a:r>
            <a:r>
              <a:rPr lang="en-GB" sz="1700" b="1" dirty="0">
                <a:solidFill>
                  <a:srgbClr val="009999"/>
                </a:solidFill>
                <a:latin typeface="Arial"/>
                <a:cs typeface="Arial"/>
              </a:rPr>
              <a:t>extent and condition </a:t>
            </a:r>
            <a:r>
              <a:rPr lang="en-GB" sz="1700" dirty="0">
                <a:latin typeface="Arial"/>
                <a:cs typeface="Arial"/>
              </a:rPr>
              <a:t>of these ecosystems will highlight how business dependencies may become material issues in the future, referred to as 'dynamic materiality'.</a:t>
            </a:r>
            <a:endParaRPr lang="en-GB" sz="1700" dirty="0">
              <a:latin typeface="Arial" panose="020B0604020202020204" pitchFamily="34" charset="0"/>
              <a:cs typeface="Arial" panose="020B0604020202020204" pitchFamily="34" charset="0"/>
            </a:endParaRPr>
          </a:p>
          <a:p>
            <a:pPr marL="342900" indent="-342900">
              <a:spcBef>
                <a:spcPts val="600"/>
              </a:spcBef>
              <a:spcAft>
                <a:spcPts val="600"/>
              </a:spcAft>
              <a:buFont typeface="Wingdings" panose="05000000000000000000" pitchFamily="2" charset="2"/>
              <a:buChar char="Ø"/>
            </a:pPr>
            <a:r>
              <a:rPr lang="en-GB" sz="1700" dirty="0">
                <a:latin typeface="Arial"/>
                <a:cs typeface="Arial"/>
              </a:rPr>
              <a:t>Solely focussing on ecosystem service flows can lead to poor business decision making as risks associated with declining capacity of ecosystems to deliver flows into the future are not considered.</a:t>
            </a:r>
            <a:endParaRPr lang="en-US" sz="1700" dirty="0">
              <a:latin typeface="Arial"/>
              <a:cs typeface="Arial"/>
            </a:endParaRPr>
          </a:p>
        </p:txBody>
      </p:sp>
      <p:pic>
        <p:nvPicPr>
          <p:cNvPr id="2" name="Picture 1">
            <a:extLst>
              <a:ext uri="{FF2B5EF4-FFF2-40B4-BE49-F238E27FC236}">
                <a16:creationId xmlns:a16="http://schemas.microsoft.com/office/drawing/2014/main" id="{C942C3E2-61AE-0668-A2B0-E798E8C3A61C}"/>
              </a:ext>
            </a:extLst>
          </p:cNvPr>
          <p:cNvPicPr>
            <a:picLocks noChangeAspect="1"/>
          </p:cNvPicPr>
          <p:nvPr/>
        </p:nvPicPr>
        <p:blipFill rotWithShape="1">
          <a:blip r:embed="rId3"/>
          <a:srcRect l="57692" t="30144" r="11731" b="36814"/>
          <a:stretch/>
        </p:blipFill>
        <p:spPr>
          <a:xfrm>
            <a:off x="7746256" y="3735316"/>
            <a:ext cx="4445744" cy="2700998"/>
          </a:xfrm>
          <a:prstGeom prst="rect">
            <a:avLst/>
          </a:prstGeom>
        </p:spPr>
      </p:pic>
    </p:spTree>
    <p:extLst>
      <p:ext uri="{BB962C8B-B14F-4D97-AF65-F5344CB8AC3E}">
        <p14:creationId xmlns:p14="http://schemas.microsoft.com/office/powerpoint/2010/main" val="7097464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433D9FB-B5F2-4709-9F92-78DBB311E727}"/>
              </a:ext>
            </a:extLst>
          </p:cNvPr>
          <p:cNvSpPr txBox="1"/>
          <p:nvPr/>
        </p:nvSpPr>
        <p:spPr>
          <a:xfrm>
            <a:off x="326432" y="2569011"/>
            <a:ext cx="4332654" cy="3652090"/>
          </a:xfrm>
          <a:prstGeom prst="rect">
            <a:avLst/>
          </a:prstGeom>
          <a:noFill/>
        </p:spPr>
        <p:txBody>
          <a:bodyPr wrap="square" lIns="91440" tIns="45720" rIns="91440" bIns="45720" anchor="t">
            <a:spAutoFit/>
          </a:bodyPr>
          <a:lstStyle/>
          <a:p>
            <a:pPr marL="380365" indent="-380365">
              <a:buFont typeface="Arial" panose="020B0604020202020204" pitchFamily="34" charset="0"/>
              <a:buChar char="•"/>
            </a:pPr>
            <a:r>
              <a:rPr lang="en-GB" sz="2100" dirty="0">
                <a:latin typeface="Arial"/>
                <a:ea typeface="ＭＳ Ｐゴシック"/>
              </a:rPr>
              <a:t>Identification of ecosystem service dependencies should use a structured framework </a:t>
            </a:r>
            <a:endParaRPr lang="en-GB" sz="2100" dirty="0">
              <a:latin typeface="Arial" panose="020B0604020202020204" pitchFamily="34" charset="0"/>
            </a:endParaRPr>
          </a:p>
          <a:p>
            <a:pPr marL="380365" indent="-380365">
              <a:buFont typeface="Arial" panose="020B0604020202020204" pitchFamily="34" charset="0"/>
              <a:buChar char="•"/>
            </a:pPr>
            <a:endParaRPr lang="en-GB" sz="2132" dirty="0">
              <a:latin typeface="Arial" panose="020B0604020202020204" pitchFamily="34" charset="0"/>
            </a:endParaRPr>
          </a:p>
          <a:p>
            <a:pPr marL="380365" indent="-380365">
              <a:buFont typeface="Arial" panose="020B0604020202020204" pitchFamily="34" charset="0"/>
              <a:buChar char="•"/>
            </a:pPr>
            <a:r>
              <a:rPr lang="en-GB" sz="2100" dirty="0">
                <a:latin typeface="Arial"/>
                <a:ea typeface="ＭＳ Ｐゴシック"/>
              </a:rPr>
              <a:t>Priority filters can be used to identify the materiality of ecosystem service dependencies based on potential loss in production processes and associated financial losses</a:t>
            </a:r>
          </a:p>
        </p:txBody>
      </p:sp>
      <p:pic>
        <p:nvPicPr>
          <p:cNvPr id="3" name="Picture 2">
            <a:extLst>
              <a:ext uri="{FF2B5EF4-FFF2-40B4-BE49-F238E27FC236}">
                <a16:creationId xmlns:a16="http://schemas.microsoft.com/office/drawing/2014/main" id="{5ABAE361-0D0C-3DCC-7398-78C2C89DEC29}"/>
              </a:ext>
            </a:extLst>
          </p:cNvPr>
          <p:cNvPicPr>
            <a:picLocks noChangeAspect="1"/>
          </p:cNvPicPr>
          <p:nvPr/>
        </p:nvPicPr>
        <p:blipFill>
          <a:blip r:embed="rId3"/>
          <a:stretch>
            <a:fillRect/>
          </a:stretch>
        </p:blipFill>
        <p:spPr>
          <a:xfrm>
            <a:off x="4793174" y="44827"/>
            <a:ext cx="7204719" cy="6493996"/>
          </a:xfrm>
          <a:prstGeom prst="rect">
            <a:avLst/>
          </a:prstGeom>
        </p:spPr>
      </p:pic>
      <p:sp>
        <p:nvSpPr>
          <p:cNvPr id="6" name="Text Placeholder 2">
            <a:extLst>
              <a:ext uri="{FF2B5EF4-FFF2-40B4-BE49-F238E27FC236}">
                <a16:creationId xmlns:a16="http://schemas.microsoft.com/office/drawing/2014/main" id="{B75E51EE-D12E-41E1-A902-97336C67BB3A}"/>
              </a:ext>
            </a:extLst>
          </p:cNvPr>
          <p:cNvSpPr>
            <a:spLocks noGrp="1"/>
          </p:cNvSpPr>
          <p:nvPr>
            <p:ph type="body" sz="quarter" idx="10"/>
          </p:nvPr>
        </p:nvSpPr>
        <p:spPr>
          <a:xfrm>
            <a:off x="2349755" y="319177"/>
            <a:ext cx="3350212" cy="541726"/>
          </a:xfrm>
        </p:spPr>
        <p:txBody>
          <a:bodyPr/>
          <a:lstStyle/>
          <a:p>
            <a:r>
              <a:rPr lang="en-GB" dirty="0">
                <a:ea typeface="ＭＳ Ｐゴシック"/>
              </a:rPr>
              <a:t>Measurement of dependencies</a:t>
            </a:r>
            <a:endParaRPr lang="en-US" dirty="0"/>
          </a:p>
        </p:txBody>
      </p:sp>
      <p:sp>
        <p:nvSpPr>
          <p:cNvPr id="2" name="TextBox 6">
            <a:extLst>
              <a:ext uri="{FF2B5EF4-FFF2-40B4-BE49-F238E27FC236}">
                <a16:creationId xmlns:a16="http://schemas.microsoft.com/office/drawing/2014/main" id="{4B229800-CD0A-9BE1-9AA1-1DB2F4F7978A}"/>
              </a:ext>
            </a:extLst>
          </p:cNvPr>
          <p:cNvSpPr txBox="1"/>
          <p:nvPr/>
        </p:nvSpPr>
        <p:spPr>
          <a:xfrm>
            <a:off x="7976721" y="6505396"/>
            <a:ext cx="4487184"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1pPr>
            <a:lvl2pPr marL="368135" indent="-44895"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2pPr>
            <a:lvl3pPr marL="736270" indent="-89789"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3pPr>
            <a:lvl4pPr marL="1105527" indent="-135806"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4pPr>
            <a:lvl5pPr marL="1473662" indent="-180701" algn="l" defTabSz="368135" rtl="0" fontAlgn="base">
              <a:spcBef>
                <a:spcPct val="0"/>
              </a:spcBef>
              <a:spcAft>
                <a:spcPct val="0"/>
              </a:spcAft>
              <a:defRPr sz="1500" kern="1200">
                <a:solidFill>
                  <a:schemeClr val="tx1"/>
                </a:solidFill>
                <a:latin typeface="Calibri" charset="0"/>
                <a:ea typeface="ＭＳ Ｐゴシック" charset="0"/>
                <a:cs typeface="ＭＳ Ｐゴシック" charset="0"/>
              </a:defRPr>
            </a:lvl5pPr>
            <a:lvl6pPr marL="1616202" algn="l" defTabSz="323240" rtl="0" eaLnBrk="1" latinLnBrk="0" hangingPunct="1">
              <a:defRPr sz="1500" kern="1200">
                <a:solidFill>
                  <a:schemeClr val="tx1"/>
                </a:solidFill>
                <a:latin typeface="Calibri" charset="0"/>
                <a:ea typeface="ＭＳ Ｐゴシック" charset="0"/>
                <a:cs typeface="ＭＳ Ｐゴシック" charset="0"/>
              </a:defRPr>
            </a:lvl6pPr>
            <a:lvl7pPr marL="1939442" algn="l" defTabSz="323240" rtl="0" eaLnBrk="1" latinLnBrk="0" hangingPunct="1">
              <a:defRPr sz="1500" kern="1200">
                <a:solidFill>
                  <a:schemeClr val="tx1"/>
                </a:solidFill>
                <a:latin typeface="Calibri" charset="0"/>
                <a:ea typeface="ＭＳ Ｐゴシック" charset="0"/>
                <a:cs typeface="ＭＳ Ｐゴシック" charset="0"/>
              </a:defRPr>
            </a:lvl7pPr>
            <a:lvl8pPr marL="2262683" algn="l" defTabSz="323240" rtl="0" eaLnBrk="1" latinLnBrk="0" hangingPunct="1">
              <a:defRPr sz="1500" kern="1200">
                <a:solidFill>
                  <a:schemeClr val="tx1"/>
                </a:solidFill>
                <a:latin typeface="Calibri" charset="0"/>
                <a:ea typeface="ＭＳ Ｐゴシック" charset="0"/>
                <a:cs typeface="ＭＳ Ｐゴシック" charset="0"/>
              </a:defRPr>
            </a:lvl8pPr>
            <a:lvl9pPr marL="2585923" algn="l" defTabSz="323240" rtl="0" eaLnBrk="1" latinLnBrk="0" hangingPunct="1">
              <a:defRPr sz="1500" kern="1200">
                <a:solidFill>
                  <a:schemeClr val="tx1"/>
                </a:solidFill>
                <a:latin typeface="Calibri" charset="0"/>
                <a:ea typeface="ＭＳ Ｐゴシック" charset="0"/>
                <a:cs typeface="ＭＳ Ｐゴシック" charset="0"/>
              </a:defRPr>
            </a:lvl9pPr>
          </a:lstStyle>
          <a:p>
            <a:r>
              <a:rPr lang="en-GB" sz="1400" u="sng" dirty="0">
                <a:solidFill>
                  <a:srgbClr val="0000FF"/>
                </a:solidFill>
                <a:latin typeface="Arial"/>
                <a:ea typeface="ＭＳ Ｐゴシック"/>
                <a:cs typeface="Arial"/>
              </a:rPr>
              <a:t>Source: </a:t>
            </a:r>
            <a:r>
              <a:rPr lang="en-GB" sz="1400" u="sng" dirty="0">
                <a:solidFill>
                  <a:srgbClr val="0000FF"/>
                </a:solidFill>
                <a:latin typeface="Arial"/>
                <a:ea typeface="ＭＳ Ｐゴシック"/>
                <a:cs typeface="Arial"/>
                <a:hlinkClick r:id="rId4">
                  <a:extLst>
                    <a:ext uri="{A12FA001-AC4F-418D-AE19-62706E023703}">
                      <ahyp:hlinkClr xmlns:ahyp="http://schemas.microsoft.com/office/drawing/2018/hyperlinkcolor" val="tx"/>
                    </a:ext>
                  </a:extLst>
                </a:hlinkClick>
              </a:rPr>
              <a:t>the Align recommendations</a:t>
            </a:r>
          </a:p>
        </p:txBody>
      </p:sp>
    </p:spTree>
    <p:extLst>
      <p:ext uri="{BB962C8B-B14F-4D97-AF65-F5344CB8AC3E}">
        <p14:creationId xmlns:p14="http://schemas.microsoft.com/office/powerpoint/2010/main" val="3626537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48F5CEA-29F9-9EE2-C39A-63DBB9819F2F}"/>
              </a:ext>
            </a:extLst>
          </p:cNvPr>
          <p:cNvSpPr>
            <a:spLocks noGrp="1"/>
          </p:cNvSpPr>
          <p:nvPr>
            <p:ph type="body" sz="quarter" idx="10"/>
          </p:nvPr>
        </p:nvSpPr>
        <p:spPr>
          <a:xfrm>
            <a:off x="2235416" y="735041"/>
            <a:ext cx="8434993" cy="625729"/>
          </a:xfrm>
        </p:spPr>
        <p:txBody>
          <a:bodyPr/>
          <a:lstStyle/>
          <a:p>
            <a:r>
              <a:rPr lang="en-GB"/>
              <a:t>Content check-in</a:t>
            </a:r>
          </a:p>
        </p:txBody>
      </p:sp>
      <p:sp>
        <p:nvSpPr>
          <p:cNvPr id="3" name="Text Placeholder 2">
            <a:extLst>
              <a:ext uri="{FF2B5EF4-FFF2-40B4-BE49-F238E27FC236}">
                <a16:creationId xmlns:a16="http://schemas.microsoft.com/office/drawing/2014/main" id="{537C3A88-C848-7FA8-57B6-5DF1634AF56C}"/>
              </a:ext>
            </a:extLst>
          </p:cNvPr>
          <p:cNvSpPr>
            <a:spLocks noGrp="1"/>
          </p:cNvSpPr>
          <p:nvPr>
            <p:ph type="body" sz="quarter" idx="11"/>
          </p:nvPr>
        </p:nvSpPr>
        <p:spPr/>
        <p:txBody>
          <a:bodyPr/>
          <a:lstStyle/>
          <a:p>
            <a:r>
              <a:rPr lang="en-GB"/>
              <a:t>Consider the sector you are in and your business model</a:t>
            </a:r>
          </a:p>
        </p:txBody>
      </p:sp>
      <p:sp>
        <p:nvSpPr>
          <p:cNvPr id="4" name="Text Placeholder 3">
            <a:extLst>
              <a:ext uri="{FF2B5EF4-FFF2-40B4-BE49-F238E27FC236}">
                <a16:creationId xmlns:a16="http://schemas.microsoft.com/office/drawing/2014/main" id="{CA091C89-5151-FC30-2486-A1AF5A8602E2}"/>
              </a:ext>
            </a:extLst>
          </p:cNvPr>
          <p:cNvSpPr>
            <a:spLocks noGrp="1"/>
          </p:cNvSpPr>
          <p:nvPr>
            <p:ph type="body" sz="quarter" idx="12"/>
          </p:nvPr>
        </p:nvSpPr>
        <p:spPr>
          <a:xfrm>
            <a:off x="415808" y="2340157"/>
            <a:ext cx="8659494" cy="2602976"/>
          </a:xfrm>
        </p:spPr>
        <p:txBody>
          <a:bodyPr vert="horz" wrap="square" lIns="0" tIns="0" rIns="91440" bIns="45720" rtlCol="0" anchor="t">
            <a:noAutofit/>
          </a:bodyPr>
          <a:lstStyle/>
          <a:p>
            <a:pPr marL="342900" indent="-342900">
              <a:buChar char="•"/>
            </a:pPr>
            <a:r>
              <a:rPr lang="en-GB" dirty="0">
                <a:ea typeface="ＭＳ Ｐゴシック"/>
              </a:rPr>
              <a:t>What are the main areas of your business that are likely to depend on nature? For example do you rely on inputs of biomass or clean water? Are you operating in areas that might be prone to flooding and other hazards?</a:t>
            </a:r>
            <a:endParaRPr lang="en-US" dirty="0"/>
          </a:p>
          <a:p>
            <a:pPr marL="342900" indent="-342900">
              <a:buChar char="•"/>
            </a:pPr>
            <a:endParaRPr lang="en-GB" dirty="0"/>
          </a:p>
          <a:p>
            <a:pPr marL="342900" indent="-342900">
              <a:buChar char="•"/>
            </a:pPr>
            <a:r>
              <a:rPr lang="en-GB" dirty="0">
                <a:ea typeface="ＭＳ Ｐゴシック"/>
              </a:rPr>
              <a:t>How might your business be affected if these services were disrupted? </a:t>
            </a:r>
            <a:endParaRPr lang="en-GB" dirty="0"/>
          </a:p>
          <a:p>
            <a:pPr marL="342900" indent="-342900">
              <a:buChar char="•"/>
            </a:pPr>
            <a:endParaRPr lang="en-GB" dirty="0"/>
          </a:p>
          <a:p>
            <a:pPr marL="342900" indent="-342900">
              <a:buChar char="•"/>
            </a:pPr>
            <a:r>
              <a:rPr lang="en-GB" dirty="0">
                <a:ea typeface="ＭＳ Ｐゴシック"/>
              </a:rPr>
              <a:t>What areas of your business may dependencies on nature be less obvious/more hidden? </a:t>
            </a:r>
          </a:p>
        </p:txBody>
      </p:sp>
      <p:pic>
        <p:nvPicPr>
          <p:cNvPr id="6" name="Graphic 5" descr="Person with idea with solid fill">
            <a:extLst>
              <a:ext uri="{FF2B5EF4-FFF2-40B4-BE49-F238E27FC236}">
                <a16:creationId xmlns:a16="http://schemas.microsoft.com/office/drawing/2014/main" id="{E9BF6537-3034-B0A3-B1F3-518401B173F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63821" y="3473901"/>
            <a:ext cx="2921151" cy="2907010"/>
          </a:xfrm>
          <a:prstGeom prst="rect">
            <a:avLst/>
          </a:prstGeom>
        </p:spPr>
      </p:pic>
    </p:spTree>
    <p:extLst>
      <p:ext uri="{BB962C8B-B14F-4D97-AF65-F5344CB8AC3E}">
        <p14:creationId xmlns:p14="http://schemas.microsoft.com/office/powerpoint/2010/main" val="2802049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0699ED6-7EAE-2C15-B5ED-9EEDBDEA63D8}"/>
              </a:ext>
            </a:extLst>
          </p:cNvPr>
          <p:cNvSpPr>
            <a:spLocks noGrp="1"/>
          </p:cNvSpPr>
          <p:nvPr>
            <p:ph type="body" sz="quarter" idx="12"/>
          </p:nvPr>
        </p:nvSpPr>
        <p:spPr/>
        <p:txBody>
          <a:bodyPr vert="horz" lIns="91440" tIns="45720" rIns="91440" bIns="45720" rtlCol="0" anchor="t">
            <a:normAutofit/>
          </a:bodyPr>
          <a:lstStyle/>
          <a:p>
            <a:r>
              <a:rPr lang="en-GB" dirty="0"/>
              <a:t>Valuation </a:t>
            </a:r>
          </a:p>
        </p:txBody>
      </p:sp>
    </p:spTree>
    <p:extLst>
      <p:ext uri="{BB962C8B-B14F-4D97-AF65-F5344CB8AC3E}">
        <p14:creationId xmlns:p14="http://schemas.microsoft.com/office/powerpoint/2010/main" val="11795915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85DA0C-2136-3405-5282-7C57EFD99EB1}"/>
              </a:ext>
            </a:extLst>
          </p:cNvPr>
          <p:cNvSpPr>
            <a:spLocks noGrp="1"/>
          </p:cNvSpPr>
          <p:nvPr>
            <p:ph type="body" sz="quarter" idx="10"/>
          </p:nvPr>
        </p:nvSpPr>
        <p:spPr>
          <a:xfrm>
            <a:off x="2172333" y="743376"/>
            <a:ext cx="8437190" cy="625729"/>
          </a:xfrm>
        </p:spPr>
        <p:txBody>
          <a:bodyPr/>
          <a:lstStyle/>
          <a:p>
            <a:r>
              <a:rPr lang="en-GB" dirty="0"/>
              <a:t>Valuation</a:t>
            </a:r>
          </a:p>
        </p:txBody>
      </p:sp>
      <p:sp>
        <p:nvSpPr>
          <p:cNvPr id="4" name="TextBox 3">
            <a:extLst>
              <a:ext uri="{FF2B5EF4-FFF2-40B4-BE49-F238E27FC236}">
                <a16:creationId xmlns:a16="http://schemas.microsoft.com/office/drawing/2014/main" id="{4816975B-D103-9B4E-D6A4-81DCC8D8FE9A}"/>
              </a:ext>
            </a:extLst>
          </p:cNvPr>
          <p:cNvSpPr txBox="1"/>
          <p:nvPr/>
        </p:nvSpPr>
        <p:spPr>
          <a:xfrm>
            <a:off x="944292" y="1402007"/>
            <a:ext cx="9923652" cy="646331"/>
          </a:xfrm>
          <a:prstGeom prst="rect">
            <a:avLst/>
          </a:prstGeom>
          <a:noFill/>
        </p:spPr>
        <p:txBody>
          <a:bodyPr wrap="square">
            <a:spAutoFit/>
          </a:bodyPr>
          <a:lstStyle/>
          <a:p>
            <a:r>
              <a:rPr lang="en-GB" dirty="0"/>
              <a:t>Biodiversity has multiple values, all of which should be considered in decision making processes. Valuation assessment should be underpinned by robust measurements of the underlying state of nature. </a:t>
            </a:r>
          </a:p>
        </p:txBody>
      </p:sp>
      <p:pic>
        <p:nvPicPr>
          <p:cNvPr id="9" name="Graphic 8" descr="Seeds with solid fill">
            <a:extLst>
              <a:ext uri="{FF2B5EF4-FFF2-40B4-BE49-F238E27FC236}">
                <a16:creationId xmlns:a16="http://schemas.microsoft.com/office/drawing/2014/main" id="{5BA183F2-690B-38FA-8618-58F3632305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7092" y="2214569"/>
            <a:ext cx="914400" cy="914400"/>
          </a:xfrm>
          <a:prstGeom prst="rect">
            <a:avLst/>
          </a:prstGeom>
        </p:spPr>
      </p:pic>
      <p:pic>
        <p:nvPicPr>
          <p:cNvPr id="10" name="Graphic 9" descr="Open hand with plant with solid fill">
            <a:extLst>
              <a:ext uri="{FF2B5EF4-FFF2-40B4-BE49-F238E27FC236}">
                <a16:creationId xmlns:a16="http://schemas.microsoft.com/office/drawing/2014/main" id="{F21A7ED8-79B1-26CC-E5DB-16DF85EECEA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56737" y="2537683"/>
            <a:ext cx="914400" cy="914400"/>
          </a:xfrm>
          <a:prstGeom prst="rect">
            <a:avLst/>
          </a:prstGeom>
        </p:spPr>
      </p:pic>
      <p:pic>
        <p:nvPicPr>
          <p:cNvPr id="11" name="Graphic 10" descr="Tree With Roots with solid fill">
            <a:extLst>
              <a:ext uri="{FF2B5EF4-FFF2-40B4-BE49-F238E27FC236}">
                <a16:creationId xmlns:a16="http://schemas.microsoft.com/office/drawing/2014/main" id="{A8F366AF-038F-1517-1474-74BCFF883A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04321" y="3405632"/>
            <a:ext cx="803682" cy="803682"/>
          </a:xfrm>
          <a:prstGeom prst="rect">
            <a:avLst/>
          </a:prstGeom>
        </p:spPr>
      </p:pic>
      <p:pic>
        <p:nvPicPr>
          <p:cNvPr id="12" name="Graphic 11" descr="Coral outline">
            <a:extLst>
              <a:ext uri="{FF2B5EF4-FFF2-40B4-BE49-F238E27FC236}">
                <a16:creationId xmlns:a16="http://schemas.microsoft.com/office/drawing/2014/main" id="{ABC29120-7A34-B6BE-A121-39B4AE74720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719124" y="4809662"/>
            <a:ext cx="914400" cy="914400"/>
          </a:xfrm>
          <a:prstGeom prst="rect">
            <a:avLst/>
          </a:prstGeom>
        </p:spPr>
      </p:pic>
      <p:pic>
        <p:nvPicPr>
          <p:cNvPr id="13" name="Graphic 12" descr="Life ring with solid fill">
            <a:extLst>
              <a:ext uri="{FF2B5EF4-FFF2-40B4-BE49-F238E27FC236}">
                <a16:creationId xmlns:a16="http://schemas.microsoft.com/office/drawing/2014/main" id="{1A5087AF-94EC-9BC8-541C-A256DF469AA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1178300">
            <a:off x="631440" y="5042505"/>
            <a:ext cx="914400" cy="914400"/>
          </a:xfrm>
          <a:prstGeom prst="rect">
            <a:avLst/>
          </a:prstGeom>
        </p:spPr>
      </p:pic>
      <p:sp>
        <p:nvSpPr>
          <p:cNvPr id="14" name="TextBox 13">
            <a:extLst>
              <a:ext uri="{FF2B5EF4-FFF2-40B4-BE49-F238E27FC236}">
                <a16:creationId xmlns:a16="http://schemas.microsoft.com/office/drawing/2014/main" id="{5124C62A-9EFD-6F5F-C4A0-2CBDFCCC372F}"/>
              </a:ext>
            </a:extLst>
          </p:cNvPr>
          <p:cNvSpPr txBox="1"/>
          <p:nvPr/>
        </p:nvSpPr>
        <p:spPr>
          <a:xfrm>
            <a:off x="1205528" y="2168404"/>
            <a:ext cx="2669446" cy="923330"/>
          </a:xfrm>
          <a:prstGeom prst="rect">
            <a:avLst/>
          </a:prstGeom>
          <a:noFill/>
        </p:spPr>
        <p:txBody>
          <a:bodyPr wrap="square" rtlCol="0">
            <a:spAutoFit/>
          </a:bodyPr>
          <a:lstStyle/>
          <a:p>
            <a:r>
              <a:rPr lang="en-GB" b="1" dirty="0">
                <a:solidFill>
                  <a:srgbClr val="016776"/>
                </a:solidFill>
              </a:rPr>
              <a:t>Direct value</a:t>
            </a:r>
          </a:p>
          <a:p>
            <a:r>
              <a:rPr lang="en-GB" dirty="0"/>
              <a:t>Value from direct use of natural resource</a:t>
            </a:r>
          </a:p>
        </p:txBody>
      </p:sp>
      <p:sp>
        <p:nvSpPr>
          <p:cNvPr id="15" name="TextBox 14">
            <a:extLst>
              <a:ext uri="{FF2B5EF4-FFF2-40B4-BE49-F238E27FC236}">
                <a16:creationId xmlns:a16="http://schemas.microsoft.com/office/drawing/2014/main" id="{087112E6-AC62-6FCB-C962-6C48ECF8A066}"/>
              </a:ext>
            </a:extLst>
          </p:cNvPr>
          <p:cNvSpPr txBox="1"/>
          <p:nvPr/>
        </p:nvSpPr>
        <p:spPr>
          <a:xfrm>
            <a:off x="3144939" y="3249088"/>
            <a:ext cx="2808901" cy="1200329"/>
          </a:xfrm>
          <a:prstGeom prst="rect">
            <a:avLst/>
          </a:prstGeom>
          <a:noFill/>
        </p:spPr>
        <p:txBody>
          <a:bodyPr wrap="square" rtlCol="0">
            <a:spAutoFit/>
          </a:bodyPr>
          <a:lstStyle/>
          <a:p>
            <a:r>
              <a:rPr lang="en-GB" b="1" dirty="0">
                <a:solidFill>
                  <a:srgbClr val="016776"/>
                </a:solidFill>
              </a:rPr>
              <a:t>Underpinning value</a:t>
            </a:r>
          </a:p>
          <a:p>
            <a:r>
              <a:rPr lang="en-GB" dirty="0"/>
              <a:t>Value from role of biodiversity in supporting ecosystem service delivery</a:t>
            </a:r>
          </a:p>
        </p:txBody>
      </p:sp>
      <p:sp>
        <p:nvSpPr>
          <p:cNvPr id="16" name="TextBox 15">
            <a:extLst>
              <a:ext uri="{FF2B5EF4-FFF2-40B4-BE49-F238E27FC236}">
                <a16:creationId xmlns:a16="http://schemas.microsoft.com/office/drawing/2014/main" id="{6EFAAFE5-3B71-3CDC-D7CD-599BCF1A1134}"/>
              </a:ext>
            </a:extLst>
          </p:cNvPr>
          <p:cNvSpPr txBox="1"/>
          <p:nvPr/>
        </p:nvSpPr>
        <p:spPr>
          <a:xfrm>
            <a:off x="1489917" y="4929804"/>
            <a:ext cx="3108800" cy="1200329"/>
          </a:xfrm>
          <a:prstGeom prst="rect">
            <a:avLst/>
          </a:prstGeom>
          <a:noFill/>
        </p:spPr>
        <p:txBody>
          <a:bodyPr wrap="square" rtlCol="0">
            <a:spAutoFit/>
          </a:bodyPr>
          <a:lstStyle/>
          <a:p>
            <a:r>
              <a:rPr lang="en-GB" b="1" dirty="0">
                <a:solidFill>
                  <a:srgbClr val="016776"/>
                </a:solidFill>
              </a:rPr>
              <a:t>Insurance value</a:t>
            </a:r>
          </a:p>
          <a:p>
            <a:r>
              <a:rPr lang="en-GB" dirty="0"/>
              <a:t>Value from  the provision of options for the delivery of services in an uncertain future</a:t>
            </a:r>
          </a:p>
        </p:txBody>
      </p:sp>
      <p:sp>
        <p:nvSpPr>
          <p:cNvPr id="17" name="TextBox 16">
            <a:extLst>
              <a:ext uri="{FF2B5EF4-FFF2-40B4-BE49-F238E27FC236}">
                <a16:creationId xmlns:a16="http://schemas.microsoft.com/office/drawing/2014/main" id="{52EAFA84-1D46-A45A-8707-64ECB3755F22}"/>
              </a:ext>
            </a:extLst>
          </p:cNvPr>
          <p:cNvSpPr txBox="1"/>
          <p:nvPr/>
        </p:nvSpPr>
        <p:spPr>
          <a:xfrm>
            <a:off x="6589210" y="4883639"/>
            <a:ext cx="4697136" cy="1200329"/>
          </a:xfrm>
          <a:prstGeom prst="rect">
            <a:avLst/>
          </a:prstGeom>
          <a:noFill/>
        </p:spPr>
        <p:txBody>
          <a:bodyPr wrap="square" rtlCol="0">
            <a:spAutoFit/>
          </a:bodyPr>
          <a:lstStyle/>
          <a:p>
            <a:r>
              <a:rPr lang="en-GB" b="1" dirty="0">
                <a:solidFill>
                  <a:srgbClr val="016776"/>
                </a:solidFill>
              </a:rPr>
              <a:t>Intrinsic value</a:t>
            </a:r>
          </a:p>
          <a:p>
            <a:r>
              <a:rPr lang="en-GB" dirty="0"/>
              <a:t>The value that is independent from any human use, associated with the moral right of living things to exist</a:t>
            </a:r>
          </a:p>
        </p:txBody>
      </p:sp>
      <p:sp>
        <p:nvSpPr>
          <p:cNvPr id="18" name="TextBox 17">
            <a:extLst>
              <a:ext uri="{FF2B5EF4-FFF2-40B4-BE49-F238E27FC236}">
                <a16:creationId xmlns:a16="http://schemas.microsoft.com/office/drawing/2014/main" id="{55DA3419-4B27-E05F-B164-493D4C527104}"/>
              </a:ext>
            </a:extLst>
          </p:cNvPr>
          <p:cNvSpPr txBox="1"/>
          <p:nvPr/>
        </p:nvSpPr>
        <p:spPr>
          <a:xfrm>
            <a:off x="7571137" y="2433441"/>
            <a:ext cx="4116486" cy="1477328"/>
          </a:xfrm>
          <a:prstGeom prst="rect">
            <a:avLst/>
          </a:prstGeom>
          <a:noFill/>
        </p:spPr>
        <p:txBody>
          <a:bodyPr wrap="square" rtlCol="0">
            <a:spAutoFit/>
          </a:bodyPr>
          <a:lstStyle/>
          <a:p>
            <a:r>
              <a:rPr lang="en-GB" b="1" dirty="0">
                <a:solidFill>
                  <a:srgbClr val="016776"/>
                </a:solidFill>
              </a:rPr>
              <a:t>Non-use value</a:t>
            </a:r>
          </a:p>
          <a:p>
            <a:r>
              <a:rPr lang="en-GB" dirty="0"/>
              <a:t>Value from knowing the existence of biodiversity, and from knowing that other people, and future generations, can benefit from biodiversity</a:t>
            </a:r>
          </a:p>
        </p:txBody>
      </p:sp>
    </p:spTree>
    <p:extLst>
      <p:ext uri="{BB962C8B-B14F-4D97-AF65-F5344CB8AC3E}">
        <p14:creationId xmlns:p14="http://schemas.microsoft.com/office/powerpoint/2010/main" val="40092115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C104F-AE7C-1CDA-E254-308BD6F0E6C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769E90D-9D76-E45D-2B43-9B61A6F6F7DD}"/>
              </a:ext>
            </a:extLst>
          </p:cNvPr>
          <p:cNvSpPr>
            <a:spLocks noGrp="1"/>
          </p:cNvSpPr>
          <p:nvPr>
            <p:ph type="body" sz="quarter" idx="10"/>
          </p:nvPr>
        </p:nvSpPr>
        <p:spPr/>
        <p:txBody>
          <a:bodyPr/>
          <a:lstStyle/>
          <a:p>
            <a:r>
              <a:rPr lang="en-GB" dirty="0"/>
              <a:t>Content check-in</a:t>
            </a:r>
          </a:p>
        </p:txBody>
      </p:sp>
      <p:sp>
        <p:nvSpPr>
          <p:cNvPr id="5" name="Text Placeholder 3">
            <a:extLst>
              <a:ext uri="{FF2B5EF4-FFF2-40B4-BE49-F238E27FC236}">
                <a16:creationId xmlns:a16="http://schemas.microsoft.com/office/drawing/2014/main" id="{26DB244F-6FD7-8E51-B1CE-FA0A27629B4D}"/>
              </a:ext>
            </a:extLst>
          </p:cNvPr>
          <p:cNvSpPr txBox="1">
            <a:spLocks/>
          </p:cNvSpPr>
          <p:nvPr/>
        </p:nvSpPr>
        <p:spPr>
          <a:xfrm>
            <a:off x="626881" y="1472481"/>
            <a:ext cx="6642811"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t>What is meant by nature having ‘intrinsic value’</a:t>
            </a:r>
          </a:p>
          <a:p>
            <a:endParaRPr lang="en-US" dirty="0"/>
          </a:p>
          <a:p>
            <a:r>
              <a:rPr lang="en-US" dirty="0"/>
              <a:t>A. Nature has value that is independent from any human use</a:t>
            </a:r>
          </a:p>
          <a:p>
            <a:r>
              <a:rPr lang="en-US" dirty="0"/>
              <a:t>B. Nature underpins the provision of ecosystem services</a:t>
            </a:r>
          </a:p>
          <a:p>
            <a:r>
              <a:rPr lang="en-US" dirty="0"/>
              <a:t>C. </a:t>
            </a:r>
            <a:r>
              <a:rPr lang="en-GB" dirty="0"/>
              <a:t>Nature has a monetary value within the economy</a:t>
            </a:r>
          </a:p>
          <a:p>
            <a:endParaRPr lang="en-US" dirty="0"/>
          </a:p>
        </p:txBody>
      </p:sp>
      <p:pic>
        <p:nvPicPr>
          <p:cNvPr id="6" name="Picture 5" descr="A tree with green leaves&#10;&#10;Description automatically generated">
            <a:extLst>
              <a:ext uri="{FF2B5EF4-FFF2-40B4-BE49-F238E27FC236}">
                <a16:creationId xmlns:a16="http://schemas.microsoft.com/office/drawing/2014/main" id="{782C213C-F310-7F6F-93BE-45844CAF5275}"/>
              </a:ext>
            </a:extLst>
          </p:cNvPr>
          <p:cNvPicPr>
            <a:picLocks noChangeAspect="1"/>
          </p:cNvPicPr>
          <p:nvPr/>
        </p:nvPicPr>
        <p:blipFill rotWithShape="1">
          <a:blip r:embed="rId2"/>
          <a:srcRect l="-1034" t="3483" r="35355" b="2113"/>
          <a:stretch/>
        </p:blipFill>
        <p:spPr>
          <a:xfrm>
            <a:off x="7342062" y="0"/>
            <a:ext cx="4870018" cy="6480436"/>
          </a:xfrm>
          <a:prstGeom prst="rect">
            <a:avLst/>
          </a:prstGeom>
        </p:spPr>
      </p:pic>
    </p:spTree>
    <p:extLst>
      <p:ext uri="{BB962C8B-B14F-4D97-AF65-F5344CB8AC3E}">
        <p14:creationId xmlns:p14="http://schemas.microsoft.com/office/powerpoint/2010/main" val="17384452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CDCD1-9EC4-2813-0442-5C4706BA44F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861B4D1-7201-6D0B-8278-EB3867ED1B7D}"/>
              </a:ext>
            </a:extLst>
          </p:cNvPr>
          <p:cNvSpPr>
            <a:spLocks noGrp="1"/>
          </p:cNvSpPr>
          <p:nvPr>
            <p:ph type="body" sz="quarter" idx="10"/>
          </p:nvPr>
        </p:nvSpPr>
        <p:spPr/>
        <p:txBody>
          <a:bodyPr/>
          <a:lstStyle/>
          <a:p>
            <a:r>
              <a:rPr lang="en-GB" dirty="0"/>
              <a:t>Content check-in</a:t>
            </a:r>
          </a:p>
        </p:txBody>
      </p:sp>
      <p:sp>
        <p:nvSpPr>
          <p:cNvPr id="5" name="Text Placeholder 3">
            <a:extLst>
              <a:ext uri="{FF2B5EF4-FFF2-40B4-BE49-F238E27FC236}">
                <a16:creationId xmlns:a16="http://schemas.microsoft.com/office/drawing/2014/main" id="{9AAC5BCE-CE0D-B3A5-7698-4401B9174F9C}"/>
              </a:ext>
            </a:extLst>
          </p:cNvPr>
          <p:cNvSpPr txBox="1">
            <a:spLocks/>
          </p:cNvSpPr>
          <p:nvPr/>
        </p:nvSpPr>
        <p:spPr>
          <a:xfrm>
            <a:off x="626881" y="1472481"/>
            <a:ext cx="6642811" cy="664029"/>
          </a:xfrm>
          <a:prstGeom prst="rect">
            <a:avLst/>
          </a:prstGeom>
        </p:spPr>
        <p:txBody>
          <a:bodyPr vert="horz" wrap="square" lIns="0" tIns="0" rIns="91440" bIns="45720" rtlCol="0">
            <a:noAutofit/>
          </a:bodyPr>
          <a:lstStyle>
            <a:lvl1pPr marL="0" indent="0" algn="l" defTabSz="914400" rtl="0" eaLnBrk="1" latinLnBrk="0" hangingPunct="1">
              <a:lnSpc>
                <a:spcPct val="120000"/>
              </a:lnSpc>
              <a:spcBef>
                <a:spcPts val="1000"/>
              </a:spcBef>
              <a:buFont typeface="Arial"/>
              <a:buNone/>
              <a:tabLst/>
              <a:defRPr sz="2000" b="0" kern="1200">
                <a:solidFill>
                  <a:srgbClr val="000000"/>
                </a:solidFill>
                <a:latin typeface="Arial"/>
                <a:ea typeface="+mn-ea"/>
                <a:cs typeface="Arial"/>
              </a:defRPr>
            </a:lvl1pPr>
            <a:lvl2pPr marL="277104" marR="0" indent="0" algn="l" defTabSz="1219170" rtl="0" eaLnBrk="1" fontAlgn="auto" latinLnBrk="0" hangingPunct="1">
              <a:lnSpc>
                <a:spcPct val="100000"/>
              </a:lnSpc>
              <a:spcBef>
                <a:spcPts val="0"/>
              </a:spcBef>
              <a:spcAft>
                <a:spcPts val="0"/>
              </a:spcAft>
              <a:buClrTx/>
              <a:buSzTx/>
              <a:buFont typeface="Arial"/>
              <a:buNone/>
              <a:tabLst/>
              <a:defRPr sz="2000" b="0" kern="1200" baseline="0">
                <a:solidFill>
                  <a:srgbClr val="000000"/>
                </a:solidFill>
                <a:latin typeface="Arial"/>
                <a:ea typeface="+mn-ea"/>
                <a:cs typeface="Arial"/>
              </a:defRPr>
            </a:lvl2pPr>
            <a:lvl3pPr marL="554208" marR="0" indent="0" algn="l" defTabSz="1219170" rtl="0" eaLnBrk="1" fontAlgn="auto" latinLnBrk="0" hangingPunct="1">
              <a:lnSpc>
                <a:spcPct val="100000"/>
              </a:lnSpc>
              <a:spcBef>
                <a:spcPts val="0"/>
              </a:spcBef>
              <a:spcAft>
                <a:spcPts val="0"/>
              </a:spcAft>
              <a:buClrTx/>
              <a:buSzTx/>
              <a:buFont typeface="Arial"/>
              <a:buNone/>
              <a:tabLst/>
              <a:defRPr sz="3200" b="0" kern="1200">
                <a:solidFill>
                  <a:srgbClr val="000000"/>
                </a:solidFill>
                <a:latin typeface="+mn-lt"/>
                <a:ea typeface="+mn-ea"/>
                <a:cs typeface="+mn-cs"/>
              </a:defRPr>
            </a:lvl3pPr>
            <a:lvl4pPr marL="83131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4pPr>
            <a:lvl5pPr marL="1108417"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5pPr>
            <a:lvl6pPr marL="1766511" indent="-38099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1281632"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7pPr>
            <a:lvl8pPr marL="1558738"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8pPr>
            <a:lvl9pPr marL="1835841" marR="0" indent="0" algn="l" defTabSz="1219170" rtl="0" eaLnBrk="1" fontAlgn="auto" latinLnBrk="0" hangingPunct="1">
              <a:lnSpc>
                <a:spcPct val="100000"/>
              </a:lnSpc>
              <a:spcBef>
                <a:spcPts val="0"/>
              </a:spcBef>
              <a:spcAft>
                <a:spcPts val="0"/>
              </a:spcAft>
              <a:buClrTx/>
              <a:buSzTx/>
              <a:buFont typeface="Arial"/>
              <a:buNone/>
              <a:tabLst/>
              <a:defRPr sz="3200" kern="1200">
                <a:solidFill>
                  <a:srgbClr val="000000"/>
                </a:solidFill>
                <a:latin typeface="+mn-lt"/>
                <a:ea typeface="+mn-ea"/>
                <a:cs typeface="+mn-cs"/>
              </a:defRPr>
            </a:lvl9pPr>
          </a:lstStyle>
          <a:p>
            <a:r>
              <a:rPr lang="en-US" dirty="0"/>
              <a:t>What is meant by nature having ‘intrinsic value’</a:t>
            </a:r>
          </a:p>
          <a:p>
            <a:endParaRPr lang="en-US" dirty="0"/>
          </a:p>
          <a:p>
            <a:r>
              <a:rPr lang="en-US" b="1" i="1" dirty="0">
                <a:solidFill>
                  <a:srgbClr val="00A19B"/>
                </a:solidFill>
              </a:rPr>
              <a:t>A. Nature has value that is independent from any human use</a:t>
            </a:r>
          </a:p>
          <a:p>
            <a:r>
              <a:rPr lang="en-US" dirty="0"/>
              <a:t>B. Nature underpins the provision of ecosystem services</a:t>
            </a:r>
          </a:p>
          <a:p>
            <a:r>
              <a:rPr lang="en-US" dirty="0"/>
              <a:t>C. </a:t>
            </a:r>
            <a:r>
              <a:rPr lang="en-GB" dirty="0"/>
              <a:t>Nature has a monetary value within the economy</a:t>
            </a:r>
          </a:p>
          <a:p>
            <a:endParaRPr lang="en-US" dirty="0"/>
          </a:p>
        </p:txBody>
      </p:sp>
      <p:pic>
        <p:nvPicPr>
          <p:cNvPr id="6" name="Picture 5" descr="A tree with green leaves&#10;&#10;Description automatically generated">
            <a:extLst>
              <a:ext uri="{FF2B5EF4-FFF2-40B4-BE49-F238E27FC236}">
                <a16:creationId xmlns:a16="http://schemas.microsoft.com/office/drawing/2014/main" id="{86EC1921-6BA2-934E-2495-74B4D47C032F}"/>
              </a:ext>
            </a:extLst>
          </p:cNvPr>
          <p:cNvPicPr>
            <a:picLocks noChangeAspect="1"/>
          </p:cNvPicPr>
          <p:nvPr/>
        </p:nvPicPr>
        <p:blipFill rotWithShape="1">
          <a:blip r:embed="rId3"/>
          <a:srcRect l="-1034" t="3483" r="35355" b="2113"/>
          <a:stretch/>
        </p:blipFill>
        <p:spPr>
          <a:xfrm>
            <a:off x="7342062" y="0"/>
            <a:ext cx="4870018" cy="6480436"/>
          </a:xfrm>
          <a:prstGeom prst="rect">
            <a:avLst/>
          </a:prstGeom>
        </p:spPr>
      </p:pic>
    </p:spTree>
    <p:extLst>
      <p:ext uri="{BB962C8B-B14F-4D97-AF65-F5344CB8AC3E}">
        <p14:creationId xmlns:p14="http://schemas.microsoft.com/office/powerpoint/2010/main" val="15587955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504D88-5EC5-B8FE-9AF9-F4D06B52F04B}"/>
              </a:ext>
            </a:extLst>
          </p:cNvPr>
          <p:cNvSpPr>
            <a:spLocks noGrp="1"/>
          </p:cNvSpPr>
          <p:nvPr>
            <p:ph type="body" sz="quarter" idx="10"/>
          </p:nvPr>
        </p:nvSpPr>
        <p:spPr>
          <a:xfrm>
            <a:off x="2172333" y="720646"/>
            <a:ext cx="8437190" cy="625729"/>
          </a:xfrm>
        </p:spPr>
        <p:txBody>
          <a:bodyPr vert="horz" lIns="0" tIns="0" rIns="0" bIns="45720" anchor="t">
            <a:noAutofit/>
          </a:bodyPr>
          <a:lstStyle/>
          <a:p>
            <a:r>
              <a:rPr lang="en-GB" dirty="0">
                <a:ea typeface="ＭＳ Ｐゴシック"/>
              </a:rPr>
              <a:t>Summary</a:t>
            </a:r>
            <a:endParaRPr lang="en-GB" dirty="0"/>
          </a:p>
        </p:txBody>
      </p:sp>
      <p:sp>
        <p:nvSpPr>
          <p:cNvPr id="4" name="Text Placeholder 3">
            <a:extLst>
              <a:ext uri="{FF2B5EF4-FFF2-40B4-BE49-F238E27FC236}">
                <a16:creationId xmlns:a16="http://schemas.microsoft.com/office/drawing/2014/main" id="{EFFDA9F8-8E5F-31B0-1FFA-CC98BEBC5E25}"/>
              </a:ext>
            </a:extLst>
          </p:cNvPr>
          <p:cNvSpPr>
            <a:spLocks noGrp="1"/>
          </p:cNvSpPr>
          <p:nvPr>
            <p:ph type="body" sz="quarter" idx="12"/>
          </p:nvPr>
        </p:nvSpPr>
        <p:spPr>
          <a:xfrm>
            <a:off x="362774" y="1474120"/>
            <a:ext cx="6666785" cy="673554"/>
          </a:xfrm>
        </p:spPr>
        <p:txBody>
          <a:bodyPr vert="horz" wrap="square" lIns="0" tIns="0" rIns="91440" bIns="45720" anchor="t">
            <a:noAutofit/>
          </a:bodyPr>
          <a:lstStyle/>
          <a:p>
            <a:r>
              <a:rPr lang="en-GB" sz="1600" dirty="0">
                <a:ea typeface="ＭＳ Ｐゴシック"/>
              </a:rPr>
              <a:t>Through this introductory module, you have covered:</a:t>
            </a:r>
          </a:p>
          <a:p>
            <a:pPr marL="342900" indent="-342900">
              <a:buChar char="•"/>
            </a:pPr>
            <a:r>
              <a:rPr lang="en-GB" sz="1600" dirty="0">
                <a:ea typeface="ＭＳ Ｐゴシック"/>
              </a:rPr>
              <a:t>An overview of the Align recommendations, and the core decision making contexts for measurement and valuation</a:t>
            </a:r>
          </a:p>
          <a:p>
            <a:pPr marL="342900" indent="-342900">
              <a:buChar char="•"/>
            </a:pPr>
            <a:r>
              <a:rPr lang="en-GB" sz="1600" dirty="0">
                <a:ea typeface="ＭＳ Ｐゴシック"/>
              </a:rPr>
              <a:t>The characteristics of the methodologies used to measure state and change in state, such as population counts and spatial data layers. </a:t>
            </a:r>
          </a:p>
          <a:p>
            <a:pPr marL="342900" indent="-342900">
              <a:buChar char="•"/>
            </a:pPr>
            <a:r>
              <a:rPr lang="en-GB" sz="1600" dirty="0">
                <a:ea typeface="ＭＳ Ｐゴシック"/>
              </a:rPr>
              <a:t>The difference between primary data, secondary state data and modelled pressure-state data. </a:t>
            </a:r>
          </a:p>
          <a:p>
            <a:pPr marL="342900" indent="-342900">
              <a:buChar char="•"/>
            </a:pPr>
            <a:r>
              <a:rPr lang="en-GB" sz="1600" dirty="0">
                <a:ea typeface="ＭＳ Ｐゴシック"/>
              </a:rPr>
              <a:t>The factors to consider in selecting a measurement approach including spatial precision, accuracy, responsiveness to change and feasibility to apply at scale. </a:t>
            </a:r>
          </a:p>
          <a:p>
            <a:pPr marL="342900" indent="-342900">
              <a:buChar char="•"/>
            </a:pPr>
            <a:r>
              <a:rPr lang="en-GB" sz="1600" dirty="0">
                <a:ea typeface="ＭＳ Ｐゴシック"/>
              </a:rPr>
              <a:t>Introduction to measurement business dependencies and the multiple values of biodiversity</a:t>
            </a:r>
          </a:p>
        </p:txBody>
      </p:sp>
      <p:pic>
        <p:nvPicPr>
          <p:cNvPr id="5" name="Picture 4" descr="A blue and green circle with white text&#10;&#10;Description automatically generated">
            <a:extLst>
              <a:ext uri="{FF2B5EF4-FFF2-40B4-BE49-F238E27FC236}">
                <a16:creationId xmlns:a16="http://schemas.microsoft.com/office/drawing/2014/main" id="{B8E0B1C1-A4BA-B40E-B871-1EB5DD581A41}"/>
              </a:ext>
            </a:extLst>
          </p:cNvPr>
          <p:cNvPicPr>
            <a:picLocks noChangeAspect="1"/>
          </p:cNvPicPr>
          <p:nvPr/>
        </p:nvPicPr>
        <p:blipFill>
          <a:blip r:embed="rId3"/>
          <a:stretch>
            <a:fillRect/>
          </a:stretch>
        </p:blipFill>
        <p:spPr>
          <a:xfrm>
            <a:off x="7357650" y="2128319"/>
            <a:ext cx="4027125" cy="2865340"/>
          </a:xfrm>
          <a:prstGeom prst="rect">
            <a:avLst/>
          </a:prstGeom>
        </p:spPr>
      </p:pic>
      <p:sp>
        <p:nvSpPr>
          <p:cNvPr id="7" name="TextBox 6">
            <a:extLst>
              <a:ext uri="{FF2B5EF4-FFF2-40B4-BE49-F238E27FC236}">
                <a16:creationId xmlns:a16="http://schemas.microsoft.com/office/drawing/2014/main" id="{6E1F259F-3A89-C158-888B-8CB2C9AA20EF}"/>
              </a:ext>
            </a:extLst>
          </p:cNvPr>
          <p:cNvSpPr txBox="1"/>
          <p:nvPr/>
        </p:nvSpPr>
        <p:spPr>
          <a:xfrm>
            <a:off x="7259894" y="5121404"/>
            <a:ext cx="6113206" cy="338554"/>
          </a:xfrm>
          <a:prstGeom prst="rect">
            <a:avLst/>
          </a:prstGeom>
          <a:noFill/>
        </p:spPr>
        <p:txBody>
          <a:bodyPr wrap="square">
            <a:spAutoFit/>
          </a:bodyPr>
          <a:lstStyle/>
          <a:p>
            <a:r>
              <a:rPr lang="en-US" sz="1600"/>
              <a:t>https://capitalscoalition.org/project/align/</a:t>
            </a:r>
          </a:p>
        </p:txBody>
      </p:sp>
    </p:spTree>
    <p:extLst>
      <p:ext uri="{BB962C8B-B14F-4D97-AF65-F5344CB8AC3E}">
        <p14:creationId xmlns:p14="http://schemas.microsoft.com/office/powerpoint/2010/main" val="30985281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9C58C5-C820-5A3C-2485-85E2EB7D8D0F}"/>
              </a:ext>
            </a:extLst>
          </p:cNvPr>
          <p:cNvSpPr>
            <a:spLocks noGrp="1"/>
          </p:cNvSpPr>
          <p:nvPr>
            <p:ph type="body" sz="quarter" idx="10"/>
          </p:nvPr>
        </p:nvSpPr>
        <p:spPr>
          <a:xfrm>
            <a:off x="2198013" y="656017"/>
            <a:ext cx="8437190" cy="625729"/>
          </a:xfrm>
        </p:spPr>
        <p:txBody>
          <a:bodyPr vert="horz" lIns="0" tIns="0" rIns="0" bIns="45720" rtlCol="0" anchor="t">
            <a:noAutofit/>
          </a:bodyPr>
          <a:lstStyle/>
          <a:p>
            <a:r>
              <a:rPr lang="en-US" dirty="0"/>
              <a:t>Further training modules</a:t>
            </a:r>
          </a:p>
        </p:txBody>
      </p:sp>
      <p:sp>
        <p:nvSpPr>
          <p:cNvPr id="3" name="Text Placeholder 2">
            <a:extLst>
              <a:ext uri="{FF2B5EF4-FFF2-40B4-BE49-F238E27FC236}">
                <a16:creationId xmlns:a16="http://schemas.microsoft.com/office/drawing/2014/main" id="{F329385F-4C72-A310-A4BB-0AB68F8D2786}"/>
              </a:ext>
            </a:extLst>
          </p:cNvPr>
          <p:cNvSpPr>
            <a:spLocks noGrp="1"/>
          </p:cNvSpPr>
          <p:nvPr>
            <p:ph type="body" sz="quarter" idx="11"/>
          </p:nvPr>
        </p:nvSpPr>
        <p:spPr>
          <a:xfrm>
            <a:off x="507634" y="1513613"/>
            <a:ext cx="10508096" cy="664029"/>
          </a:xfrm>
        </p:spPr>
        <p:txBody>
          <a:bodyPr vert="horz" wrap="square" lIns="0" tIns="0" rIns="91440" bIns="45720" rtlCol="0" anchor="t">
            <a:noAutofit/>
          </a:bodyPr>
          <a:lstStyle/>
          <a:p>
            <a:r>
              <a:rPr lang="en-US" sz="2000" dirty="0"/>
              <a:t>Two further training modules have been developed by the Align project, to focus in on two areas in more detail: </a:t>
            </a:r>
          </a:p>
        </p:txBody>
      </p:sp>
      <p:pic>
        <p:nvPicPr>
          <p:cNvPr id="4" name="Picture 3">
            <a:extLst>
              <a:ext uri="{FF2B5EF4-FFF2-40B4-BE49-F238E27FC236}">
                <a16:creationId xmlns:a16="http://schemas.microsoft.com/office/drawing/2014/main" id="{125954F3-9B76-8188-594A-2B090D6893EE}"/>
              </a:ext>
            </a:extLst>
          </p:cNvPr>
          <p:cNvPicPr>
            <a:picLocks noChangeAspect="1"/>
          </p:cNvPicPr>
          <p:nvPr/>
        </p:nvPicPr>
        <p:blipFill rotWithShape="1">
          <a:blip r:embed="rId3"/>
          <a:srcRect r="7449"/>
          <a:stretch/>
        </p:blipFill>
        <p:spPr>
          <a:xfrm>
            <a:off x="6321082" y="2722373"/>
            <a:ext cx="4314121" cy="2622014"/>
          </a:xfrm>
          <a:prstGeom prst="rect">
            <a:avLst/>
          </a:prstGeom>
        </p:spPr>
      </p:pic>
      <p:pic>
        <p:nvPicPr>
          <p:cNvPr id="5" name="Picture 4">
            <a:extLst>
              <a:ext uri="{FF2B5EF4-FFF2-40B4-BE49-F238E27FC236}">
                <a16:creationId xmlns:a16="http://schemas.microsoft.com/office/drawing/2014/main" id="{9278D7FF-472B-0F5F-26B9-9C511B66388D}"/>
              </a:ext>
            </a:extLst>
          </p:cNvPr>
          <p:cNvPicPr>
            <a:picLocks noChangeAspect="1"/>
          </p:cNvPicPr>
          <p:nvPr/>
        </p:nvPicPr>
        <p:blipFill>
          <a:blip r:embed="rId4"/>
          <a:stretch>
            <a:fillRect/>
          </a:stretch>
        </p:blipFill>
        <p:spPr>
          <a:xfrm>
            <a:off x="867244" y="2771203"/>
            <a:ext cx="4487741" cy="2524354"/>
          </a:xfrm>
          <a:prstGeom prst="rect">
            <a:avLst/>
          </a:prstGeom>
        </p:spPr>
      </p:pic>
    </p:spTree>
    <p:extLst>
      <p:ext uri="{BB962C8B-B14F-4D97-AF65-F5344CB8AC3E}">
        <p14:creationId xmlns:p14="http://schemas.microsoft.com/office/powerpoint/2010/main" val="39404817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0CF582-B150-DF9F-69F8-4EB92EF2997B}"/>
              </a:ext>
            </a:extLst>
          </p:cNvPr>
          <p:cNvSpPr/>
          <p:nvPr/>
        </p:nvSpPr>
        <p:spPr>
          <a:xfrm>
            <a:off x="339214" y="3967090"/>
            <a:ext cx="3882683" cy="506437"/>
          </a:xfrm>
          <a:prstGeom prst="rect">
            <a:avLst/>
          </a:prstGeom>
          <a:solidFill>
            <a:srgbClr val="00A19B"/>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 name="TextBox 1">
            <a:extLst>
              <a:ext uri="{FF2B5EF4-FFF2-40B4-BE49-F238E27FC236}">
                <a16:creationId xmlns:a16="http://schemas.microsoft.com/office/drawing/2014/main" id="{59556C0A-02B2-B3C6-3AFB-65484CADCB4E}"/>
              </a:ext>
            </a:extLst>
          </p:cNvPr>
          <p:cNvSpPr txBox="1"/>
          <p:nvPr/>
        </p:nvSpPr>
        <p:spPr>
          <a:xfrm>
            <a:off x="7598588" y="1758095"/>
            <a:ext cx="3709629" cy="2462213"/>
          </a:xfrm>
          <a:prstGeom prst="rect">
            <a:avLst/>
          </a:prstGeom>
          <a:noFill/>
        </p:spPr>
        <p:txBody>
          <a:bodyPr wrap="square" lIns="91440" tIns="45720" rIns="91440" bIns="45720" rtlCol="0" anchor="t">
            <a:spAutoFit/>
          </a:bodyPr>
          <a:lstStyle/>
          <a:p>
            <a:r>
              <a:rPr lang="en-GB" sz="2000" dirty="0">
                <a:solidFill>
                  <a:schemeClr val="bg1"/>
                </a:solidFill>
                <a:latin typeface="Calibri"/>
                <a:ea typeface="ＭＳ Ｐゴシック"/>
              </a:rPr>
              <a:t>These materials have been prepared by:</a:t>
            </a:r>
          </a:p>
          <a:p>
            <a:endParaRPr lang="en-GB" sz="2000" dirty="0">
              <a:solidFill>
                <a:schemeClr val="bg1"/>
              </a:solidFill>
            </a:endParaRPr>
          </a:p>
          <a:p>
            <a:r>
              <a:rPr lang="en-GB" sz="2000" dirty="0">
                <a:solidFill>
                  <a:schemeClr val="bg1"/>
                </a:solidFill>
                <a:latin typeface="Calibri"/>
                <a:ea typeface="ＭＳ Ｐゴシック"/>
              </a:rPr>
              <a:t>Jolien Verhelst (Arcadis)</a:t>
            </a:r>
          </a:p>
          <a:p>
            <a:r>
              <a:rPr lang="en-GB" sz="2000" dirty="0">
                <a:solidFill>
                  <a:schemeClr val="bg1"/>
                </a:solidFill>
                <a:latin typeface="Calibri"/>
                <a:ea typeface="ＭＳ Ｐゴシック"/>
              </a:rPr>
              <a:t>Jacob Bedford (UNEP-WCMC)</a:t>
            </a:r>
          </a:p>
          <a:p>
            <a:endParaRPr lang="en-GB" dirty="0">
              <a:solidFill>
                <a:schemeClr val="bg1"/>
              </a:solidFill>
            </a:endParaRPr>
          </a:p>
          <a:p>
            <a:endParaRPr lang="en-GB" dirty="0">
              <a:solidFill>
                <a:schemeClr val="bg1"/>
              </a:solidFill>
            </a:endParaRPr>
          </a:p>
          <a:p>
            <a:endParaRPr lang="en-GB" dirty="0">
              <a:solidFill>
                <a:schemeClr val="bg1"/>
              </a:solidFill>
            </a:endParaRPr>
          </a:p>
        </p:txBody>
      </p:sp>
    </p:spTree>
    <p:extLst>
      <p:ext uri="{BB962C8B-B14F-4D97-AF65-F5344CB8AC3E}">
        <p14:creationId xmlns:p14="http://schemas.microsoft.com/office/powerpoint/2010/main" val="24357109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7666bad-e111-4a75-8252-8659d04dad66">
      <Terms xmlns="http://schemas.microsoft.com/office/infopath/2007/PartnerControls"/>
    </lcf76f155ced4ddcb4097134ff3c332f>
    <TaxCatchAll xmlns="a6425bee-4565-4745-8c73-dc04912636f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0B39112B4FC1F4FB08F4401CA87D9EF" ma:contentTypeVersion="17" ma:contentTypeDescription="Create a new document." ma:contentTypeScope="" ma:versionID="119b2be695f2df29912d12fcd5d4ef7b">
  <xsd:schema xmlns:xsd="http://www.w3.org/2001/XMLSchema" xmlns:xs="http://www.w3.org/2001/XMLSchema" xmlns:p="http://schemas.microsoft.com/office/2006/metadata/properties" xmlns:ns2="37666bad-e111-4a75-8252-8659d04dad66" xmlns:ns3="a6425bee-4565-4745-8c73-dc04912636fd" targetNamespace="http://schemas.microsoft.com/office/2006/metadata/properties" ma:root="true" ma:fieldsID="21a5c90c8e2c91bbce80e42b4829e039" ns2:_="" ns3:_="">
    <xsd:import namespace="37666bad-e111-4a75-8252-8659d04dad66"/>
    <xsd:import namespace="a6425bee-4565-4745-8c73-dc04912636f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666bad-e111-4a75-8252-8659d04dad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cf74a67-32d1-4125-8072-340f26b371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6425bee-4565-4745-8c73-dc04912636f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9ceeb007-3869-4555-a8ea-a07ccd64c685}" ma:internalName="TaxCatchAll" ma:showField="CatchAllData" ma:web="a6425bee-4565-4745-8c73-dc04912636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93848A-A039-4D24-A563-7AD662D4F32D}">
  <ds:schemaRefs>
    <ds:schemaRef ds:uri="http://schemas.microsoft.com/sharepoint/v3/contenttype/forms"/>
  </ds:schemaRefs>
</ds:datastoreItem>
</file>

<file path=customXml/itemProps2.xml><?xml version="1.0" encoding="utf-8"?>
<ds:datastoreItem xmlns:ds="http://schemas.openxmlformats.org/officeDocument/2006/customXml" ds:itemID="{C4E76D8C-3AD3-40BC-BAB5-15975A8E9DC4}">
  <ds:schemaRefs>
    <ds:schemaRef ds:uri="http://www.w3.org/XML/1998/namespace"/>
    <ds:schemaRef ds:uri="http://purl.org/dc/terms/"/>
    <ds:schemaRef ds:uri="http://purl.org/dc/dcmitype/"/>
    <ds:schemaRef ds:uri="37666bad-e111-4a75-8252-8659d04dad66"/>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a6425bee-4565-4745-8c73-dc04912636fd"/>
    <ds:schemaRef ds:uri="http://schemas.microsoft.com/office/2006/metadata/properties"/>
  </ds:schemaRefs>
</ds:datastoreItem>
</file>

<file path=customXml/itemProps3.xml><?xml version="1.0" encoding="utf-8"?>
<ds:datastoreItem xmlns:ds="http://schemas.openxmlformats.org/officeDocument/2006/customXml" ds:itemID="{218D611F-4FB3-47CF-BE1E-EB4AF160E288}">
  <ds:schemaRefs>
    <ds:schemaRef ds:uri="37666bad-e111-4a75-8252-8659d04dad66"/>
    <ds:schemaRef ds:uri="a6425bee-4565-4745-8c73-dc04912636f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961</TotalTime>
  <Words>6795</Words>
  <Application>Microsoft Office PowerPoint</Application>
  <PresentationFormat>Widescreen</PresentationFormat>
  <Paragraphs>425</Paragraphs>
  <Slides>46</Slides>
  <Notes>40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Verhelst, Jolien</dc:creator>
  <cp:lastModifiedBy>Jacob Bedford</cp:lastModifiedBy>
  <cp:revision>114</cp:revision>
  <dcterms:created xsi:type="dcterms:W3CDTF">2024-02-27T09:05:09Z</dcterms:created>
  <dcterms:modified xsi:type="dcterms:W3CDTF">2025-06-04T15:38:34Z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0x01010050B39112B4FC1F4FB08F4401CA87D9EF</vt:lpwstr>
  </property>
  <property fmtid="{D5CDD505-2E9C-101B-9397-08002B2CF9AE}" pid="3" name="MediaServiceImageTags">
    <vt:lpwstr/>
  </property>
  <property fmtid="{D5CDD505-2E9C-101B-9397-08002B2CF9AE}" pid="4" name="MSIP_Label_6bd9ddd1-4d20-43f6-abfa-fc3c07406f94_Enabled">
    <vt:lpwstr>true</vt:lpwstr>
  </property>
  <property fmtid="{D5CDD505-2E9C-101B-9397-08002B2CF9AE}" pid="5" name="MSIP_Label_6bd9ddd1-4d20-43f6-abfa-fc3c07406f94_SetDate">
    <vt:lpwstr>2024-06-27T09:53:14Z</vt:lpwstr>
  </property>
  <property fmtid="{D5CDD505-2E9C-101B-9397-08002B2CF9AE}" pid="6" name="MSIP_Label_6bd9ddd1-4d20-43f6-abfa-fc3c07406f94_Method">
    <vt:lpwstr>Standard</vt:lpwstr>
  </property>
  <property fmtid="{D5CDD505-2E9C-101B-9397-08002B2CF9AE}" pid="7" name="MSIP_Label_6bd9ddd1-4d20-43f6-abfa-fc3c07406f94_Name">
    <vt:lpwstr>Commission Use</vt:lpwstr>
  </property>
  <property fmtid="{D5CDD505-2E9C-101B-9397-08002B2CF9AE}" pid="8" name="MSIP_Label_6bd9ddd1-4d20-43f6-abfa-fc3c07406f94_SiteId">
    <vt:lpwstr>b24c8b06-522c-46fe-9080-70926f8dddb1</vt:lpwstr>
  </property>
  <property fmtid="{D5CDD505-2E9C-101B-9397-08002B2CF9AE}" pid="9" name="MSIP_Label_6bd9ddd1-4d20-43f6-abfa-fc3c07406f94_ActionId">
    <vt:lpwstr>407769b5-6be3-4044-9749-bc77ef7380b9</vt:lpwstr>
  </property>
  <property fmtid="{D5CDD505-2E9C-101B-9397-08002B2CF9AE}" pid="10" name="MSIP_Label_6bd9ddd1-4d20-43f6-abfa-fc3c07406f94_ContentBits">
    <vt:lpwstr>0</vt:lpwstr>
  </property>
</Properties>
</file>